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6"/>
  </p:notesMasterIdLst>
  <p:sldIdLst>
    <p:sldId id="256" r:id="rId2"/>
    <p:sldId id="266" r:id="rId3"/>
    <p:sldId id="257" r:id="rId4"/>
    <p:sldId id="267" r:id="rId5"/>
    <p:sldId id="268" r:id="rId6"/>
    <p:sldId id="545" r:id="rId7"/>
    <p:sldId id="534" r:id="rId8"/>
    <p:sldId id="269" r:id="rId9"/>
    <p:sldId id="270" r:id="rId10"/>
    <p:sldId id="542" r:id="rId11"/>
    <p:sldId id="543" r:id="rId12"/>
    <p:sldId id="544" r:id="rId13"/>
    <p:sldId id="546" r:id="rId14"/>
    <p:sldId id="271" r:id="rId15"/>
    <p:sldId id="272" r:id="rId16"/>
    <p:sldId id="275" r:id="rId17"/>
    <p:sldId id="276" r:id="rId18"/>
    <p:sldId id="273" r:id="rId19"/>
    <p:sldId id="274" r:id="rId20"/>
    <p:sldId id="547" r:id="rId21"/>
    <p:sldId id="548" r:id="rId22"/>
    <p:sldId id="549" r:id="rId23"/>
    <p:sldId id="551" r:id="rId24"/>
    <p:sldId id="567" r:id="rId25"/>
    <p:sldId id="568" r:id="rId26"/>
    <p:sldId id="550" r:id="rId27"/>
    <p:sldId id="552" r:id="rId28"/>
    <p:sldId id="553" r:id="rId29"/>
    <p:sldId id="554" r:id="rId30"/>
    <p:sldId id="558" r:id="rId31"/>
    <p:sldId id="555" r:id="rId32"/>
    <p:sldId id="557" r:id="rId33"/>
    <p:sldId id="556" r:id="rId34"/>
    <p:sldId id="535" r:id="rId35"/>
    <p:sldId id="258" r:id="rId36"/>
    <p:sldId id="570" r:id="rId37"/>
    <p:sldId id="569" r:id="rId38"/>
    <p:sldId id="571" r:id="rId39"/>
    <p:sldId id="572" r:id="rId40"/>
    <p:sldId id="573" r:id="rId41"/>
    <p:sldId id="574" r:id="rId42"/>
    <p:sldId id="575" r:id="rId43"/>
    <p:sldId id="576" r:id="rId44"/>
    <p:sldId id="577" r:id="rId45"/>
    <p:sldId id="578" r:id="rId46"/>
    <p:sldId id="579" r:id="rId47"/>
    <p:sldId id="580" r:id="rId48"/>
    <p:sldId id="581" r:id="rId49"/>
    <p:sldId id="582" r:id="rId50"/>
    <p:sldId id="583" r:id="rId51"/>
    <p:sldId id="584" r:id="rId52"/>
    <p:sldId id="585" r:id="rId53"/>
    <p:sldId id="586" r:id="rId54"/>
    <p:sldId id="587" r:id="rId55"/>
    <p:sldId id="563" r:id="rId56"/>
    <p:sldId id="564" r:id="rId57"/>
    <p:sldId id="559" r:id="rId58"/>
    <p:sldId id="560" r:id="rId59"/>
    <p:sldId id="561" r:id="rId60"/>
    <p:sldId id="562" r:id="rId61"/>
    <p:sldId id="588" r:id="rId62"/>
    <p:sldId id="589" r:id="rId63"/>
    <p:sldId id="591" r:id="rId64"/>
    <p:sldId id="592" r:id="rId65"/>
    <p:sldId id="593" r:id="rId66"/>
    <p:sldId id="594" r:id="rId67"/>
    <p:sldId id="595" r:id="rId68"/>
    <p:sldId id="596" r:id="rId69"/>
    <p:sldId id="597" r:id="rId70"/>
    <p:sldId id="598" r:id="rId71"/>
    <p:sldId id="599" r:id="rId72"/>
    <p:sldId id="590" r:id="rId73"/>
    <p:sldId id="601" r:id="rId74"/>
    <p:sldId id="600" r:id="rId75"/>
    <p:sldId id="602" r:id="rId76"/>
    <p:sldId id="603" r:id="rId77"/>
    <p:sldId id="604" r:id="rId78"/>
    <p:sldId id="605" r:id="rId79"/>
    <p:sldId id="606" r:id="rId80"/>
    <p:sldId id="607" r:id="rId81"/>
    <p:sldId id="608" r:id="rId82"/>
    <p:sldId id="609" r:id="rId83"/>
    <p:sldId id="610" r:id="rId84"/>
    <p:sldId id="611" r:id="rId85"/>
    <p:sldId id="612" r:id="rId86"/>
    <p:sldId id="613" r:id="rId87"/>
    <p:sldId id="614" r:id="rId88"/>
    <p:sldId id="615" r:id="rId89"/>
    <p:sldId id="616" r:id="rId90"/>
    <p:sldId id="617" r:id="rId91"/>
    <p:sldId id="618" r:id="rId92"/>
    <p:sldId id="619" r:id="rId93"/>
    <p:sldId id="565" r:id="rId94"/>
    <p:sldId id="566" r:id="rId95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2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36EE8-0689-4A52-BC46-DF7F5B86B9FF}" type="datetimeFigureOut">
              <a:rPr lang="zh-TW" altLang="en-US" smtClean="0"/>
              <a:t>2024/8/28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E4E28-4AE0-4358-9679-061BC34A6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225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4000" cy="6858000"/>
            <a:chOff x="-1574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/>
                <a:srgbClr val="FFFFFF"/>
              </a:duotone>
              <a:lum bright="-10000"/>
            </a:blip>
            <a:stretch>
              <a:fillRect/>
            </a:stretch>
          </p:blipFill>
          <p:spPr>
            <a:xfrm>
              <a:off x="-1574" y="381000"/>
              <a:ext cx="9144000" cy="6093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hape 20"/>
          <p:cNvSpPr>
            <a:spLocks noGrp="1"/>
          </p:cNvSpPr>
          <p:nvPr>
            <p:ph type="title"/>
          </p:nvPr>
        </p:nvSpPr>
        <p:spPr>
          <a:xfrm>
            <a:off x="704850" y="4705165"/>
            <a:ext cx="7772400" cy="1447060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1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337351" y="1460702"/>
            <a:ext cx="8495931" cy="2674054"/>
          </a:xfrm>
        </p:spPr>
        <p:txBody>
          <a:bodyPr anchor="b" anchorCtr="0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bg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53238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177553" y="1600200"/>
            <a:ext cx="8851037" cy="5121275"/>
          </a:xfrm>
        </p:spPr>
        <p:txBody>
          <a:bodyPr/>
          <a:lstStyle>
            <a:lvl1pPr marL="342900" indent="-342900">
              <a:defRPr lang="zh-TW" altLang="en-US" sz="4000" b="1" kern="1200" dirty="0" smtClean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marL="342900" lvl="0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按一下以編輯母片文字樣式</a:t>
            </a:r>
          </a:p>
          <a:p>
            <a:pPr marL="342900" lvl="1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第二層</a:t>
            </a:r>
          </a:p>
          <a:p>
            <a:pPr marL="342900" lvl="2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第三層</a:t>
            </a:r>
          </a:p>
          <a:p>
            <a:pPr marL="342900" lvl="3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第四層</a:t>
            </a:r>
          </a:p>
          <a:p>
            <a:pPr marL="342900" lvl="4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>
          <a:xfrm>
            <a:off x="275208" y="152400"/>
            <a:ext cx="8753382" cy="1265238"/>
          </a:xfrm>
        </p:spPr>
        <p:txBody>
          <a:bodyPr>
            <a:normAutofit/>
          </a:bodyPr>
          <a:lstStyle>
            <a:lvl1pPr algn="ctr">
              <a:defRPr sz="4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573493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4000" cy="6858000"/>
            <a:chOff x="-1574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/>
                <a:srgbClr val="FFFFFF"/>
              </a:duotone>
              <a:lum bright="-10000"/>
            </a:blip>
            <a:stretch>
              <a:fillRect/>
            </a:stretch>
          </p:blipFill>
          <p:spPr>
            <a:xfrm>
              <a:off x="-1574" y="381000"/>
              <a:ext cx="9144000" cy="6093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337351" y="1460702"/>
            <a:ext cx="8495931" cy="2674054"/>
          </a:xfrm>
        </p:spPr>
        <p:txBody>
          <a:bodyPr anchor="b" anchorCtr="0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bg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23389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小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5574" cy="6858000"/>
            <a:chOff x="-1574" y="0"/>
            <a:chExt cx="9145574" cy="6858000"/>
          </a:xfrm>
        </p:grpSpPr>
        <p:sp>
          <p:nvSpPr>
            <p:cNvPr id="18" name="Rectangle 17"/>
            <p:cNvSpPr/>
            <p:nvPr/>
          </p:nvSpPr>
          <p:spPr>
            <a:xfrm>
              <a:off x="0" y="381000"/>
              <a:ext cx="9144000" cy="6096000"/>
            </a:xfrm>
            <a:prstGeom prst="rect">
              <a:avLst/>
            </a:prstGeom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shade val="75000"/>
                  </a:schemeClr>
                </a:gs>
              </a:gsLst>
              <a:path path="circle">
                <a:fillToRect l="100000" t="100000" r="100000" b="100000"/>
              </a:path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722313" y="4505325"/>
            <a:ext cx="7772400" cy="1362075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1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1760955"/>
            <a:ext cx="7772400" cy="2645945"/>
          </a:xfrm>
        </p:spPr>
        <p:txBody>
          <a:bodyPr anchor="b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739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小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148" y="0"/>
            <a:ext cx="9145574" cy="6858000"/>
            <a:chOff x="-1574" y="0"/>
            <a:chExt cx="9145574" cy="6858000"/>
          </a:xfrm>
        </p:grpSpPr>
        <p:sp>
          <p:nvSpPr>
            <p:cNvPr id="18" name="Rectangle 17"/>
            <p:cNvSpPr/>
            <p:nvPr/>
          </p:nvSpPr>
          <p:spPr>
            <a:xfrm>
              <a:off x="0" y="381000"/>
              <a:ext cx="9144000" cy="6096000"/>
            </a:xfrm>
            <a:prstGeom prst="rect">
              <a:avLst/>
            </a:prstGeom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shade val="75000"/>
                  </a:schemeClr>
                </a:gs>
              </a:gsLst>
              <a:path path="circle">
                <a:fillToRect l="100000" t="100000" r="100000" b="100000"/>
              </a:path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1760955"/>
            <a:ext cx="7772400" cy="2645945"/>
          </a:xfrm>
        </p:spPr>
        <p:txBody>
          <a:bodyPr anchor="b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7176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0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9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1506538"/>
            <a:chOff x="0" y="0"/>
            <a:chExt cx="9144000" cy="1506538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/>
                <a:srgbClr val="FFFFFF"/>
              </a:duotone>
            </a:blip>
            <a:srcRect/>
            <a:stretch>
              <a:fillRect/>
            </a:stretch>
          </p:blipFill>
          <p:spPr>
            <a:xfrm>
              <a:off x="0" y="1"/>
              <a:ext cx="9144000" cy="1419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0" y="0"/>
              <a:ext cx="9144000" cy="1447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49000">
                  <a:schemeClr val="accent1">
                    <a:tint val="20000"/>
                    <a:alpha val="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0" y="142875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504950"/>
              <a:ext cx="9144000" cy="1588"/>
            </a:xfrm>
            <a:prstGeom prst="line">
              <a:avLst/>
            </a:prstGeom>
            <a:ln w="158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728181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rtl="0" eaLnBrk="1" latinLnBrk="0" hangingPunct="1">
        <a:spcBef>
          <a:spcPct val="0"/>
        </a:spcBef>
        <a:buNone/>
        <a:defRPr kumimoji="0" lang="zh-TW" sz="4000" b="0" u="none" strike="noStrike" kern="1200" cap="none" spc="0" normalizeH="0" baseline="0">
          <a:ln>
            <a:noFill/>
          </a:ln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uLnTx/>
          <a:uFillTx/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spcAft>
          <a:spcPts val="400"/>
        </a:spcAft>
        <a:buFont typeface="Arial"/>
        <a:buChar char="•"/>
        <a:defRPr lang="zh-TW" sz="2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lang="zh-TW" sz="24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ads.google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陳擎文</a:t>
            </a:r>
            <a:endParaRPr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搜尋引擎</a:t>
            </a:r>
            <a:r>
              <a:rPr lang="zh-CN" altLang="en-US" dirty="0"/>
              <a:t>行銷</a:t>
            </a:r>
            <a:r>
              <a:rPr lang="en-US" altLang="zh-CN" dirty="0"/>
              <a:t>SEM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與</a:t>
            </a:r>
            <a:r>
              <a:rPr lang="zh-TW" altLang="en-US" dirty="0"/>
              <a:t>搜尋引擎最佳化</a:t>
            </a:r>
            <a:r>
              <a:rPr lang="en-US" altLang="zh-TW" dirty="0"/>
              <a:t>SEO</a:t>
            </a:r>
            <a:r>
              <a:rPr lang="zh-TW" altLang="en-US" dirty="0"/>
              <a:t>實作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51" y="1460702"/>
            <a:ext cx="8495931" cy="313015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使用搜尋引擎來行銷的方式</a:t>
            </a:r>
            <a:endParaRPr lang="en-US" altLang="zh-CN" dirty="0"/>
          </a:p>
          <a:p>
            <a:r>
              <a:rPr lang="zh-CN" altLang="en-US" dirty="0"/>
              <a:t>稱為</a:t>
            </a:r>
            <a:r>
              <a:rPr lang="en-US" altLang="zh-CN" dirty="0"/>
              <a:t>【</a:t>
            </a:r>
            <a:r>
              <a:rPr lang="en-US" altLang="zh-CN" dirty="0">
                <a:solidFill>
                  <a:srgbClr val="7030A0"/>
                </a:solidFill>
              </a:rPr>
              <a:t>SEM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7030A0"/>
                </a:solidFill>
              </a:rPr>
              <a:t>搜尋引擎行銷</a:t>
            </a:r>
            <a:r>
              <a:rPr lang="en-US" altLang="zh-CN" dirty="0"/>
              <a:t>】</a:t>
            </a:r>
          </a:p>
          <a:p>
            <a:r>
              <a:rPr lang="en-US" altLang="zh-CN" sz="5200" dirty="0"/>
              <a:t>(Search Engine Marketing</a:t>
            </a:r>
            <a:r>
              <a:rPr lang="en-US" altLang="zh-CN" dirty="0"/>
              <a:t>)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04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A45F31C-D3E6-4120-8DDF-98BAF95C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種：</a:t>
            </a:r>
            <a:r>
              <a:rPr lang="zh-CN" altLang="en-US" dirty="0">
                <a:solidFill>
                  <a:srgbClr val="C00000"/>
                </a:solidFill>
              </a:rPr>
              <a:t>付費廣告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帶來</a:t>
            </a:r>
            <a:r>
              <a:rPr lang="en-US" altLang="zh-CN" dirty="0">
                <a:sym typeface="Wingdings" panose="05000000000000000000" pitchFamily="2" charset="2"/>
              </a:rPr>
              <a:t>【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付費流量</a:t>
            </a:r>
            <a:r>
              <a:rPr lang="en-US" altLang="zh-CN" dirty="0">
                <a:sym typeface="Wingdings" panose="05000000000000000000" pitchFamily="2" charset="2"/>
              </a:rPr>
              <a:t>】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種：</a:t>
            </a:r>
            <a:r>
              <a:rPr lang="zh-CN" altLang="en-US" dirty="0">
                <a:solidFill>
                  <a:srgbClr val="C00000"/>
                </a:solidFill>
              </a:rPr>
              <a:t>搜尋關鍵字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帶來</a:t>
            </a:r>
            <a:r>
              <a:rPr lang="en-US" altLang="zh-CN" dirty="0">
                <a:sym typeface="Wingdings" panose="05000000000000000000" pitchFamily="2" charset="2"/>
              </a:rPr>
              <a:t>【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自然流量</a:t>
            </a:r>
            <a:r>
              <a:rPr lang="en-US" altLang="zh-CN" dirty="0">
                <a:sym typeface="Wingdings" panose="05000000000000000000" pitchFamily="2" charset="2"/>
              </a:rPr>
              <a:t>】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18044B-5113-42E0-93D0-BE4240D7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7030A0"/>
                </a:solidFill>
              </a:rPr>
              <a:t>搜尋引擎行銷</a:t>
            </a:r>
            <a:r>
              <a:rPr lang="zh-CN" altLang="en-US" dirty="0"/>
              <a:t>有</a:t>
            </a:r>
            <a:r>
              <a:rPr lang="en-US" altLang="zh-CN" dirty="0"/>
              <a:t>2</a:t>
            </a:r>
            <a:r>
              <a:rPr lang="zh-CN" altLang="en-US" dirty="0"/>
              <a:t>種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62F924-5845-4895-A105-7B8949707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19" y="2542762"/>
            <a:ext cx="7018645" cy="29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2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FAA644F-9C05-4FDF-9790-7FED15743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0" y="1946814"/>
            <a:ext cx="8850313" cy="4428046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6318044B-5113-42E0-93D0-BE4240D7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7030A0"/>
                </a:solidFill>
              </a:rPr>
              <a:t>搜尋引擎行銷</a:t>
            </a:r>
            <a:r>
              <a:rPr lang="zh-CN" altLang="en-US" dirty="0"/>
              <a:t>有</a:t>
            </a:r>
            <a:r>
              <a:rPr lang="en-US" altLang="zh-CN" dirty="0"/>
              <a:t>2</a:t>
            </a:r>
            <a:r>
              <a:rPr lang="zh-CN" altLang="en-US" dirty="0"/>
              <a:t>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862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如何才能提升我的</a:t>
            </a:r>
            <a:endParaRPr lang="en-US" altLang="zh-CN" dirty="0"/>
          </a:p>
          <a:p>
            <a:r>
              <a:rPr lang="zh-CN" altLang="en-US" dirty="0"/>
              <a:t>網站的自然搜尋排名？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425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904520"/>
            <a:ext cx="8495931" cy="358263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zh-CN" altLang="en-US" u="sng" dirty="0"/>
              <a:t>請問</a:t>
            </a:r>
            <a:r>
              <a:rPr lang="zh-CN" altLang="en-US" dirty="0"/>
              <a:t>：</a:t>
            </a:r>
            <a:endParaRPr lang="en-US" altLang="zh-CN" dirty="0"/>
          </a:p>
          <a:p>
            <a:pPr algn="l"/>
            <a:endParaRPr lang="en-US" altLang="zh-CN" dirty="0"/>
          </a:p>
          <a:p>
            <a:r>
              <a:rPr lang="en-US" altLang="zh-CN" dirty="0">
                <a:solidFill>
                  <a:srgbClr val="7030A0"/>
                </a:solidFill>
              </a:rPr>
              <a:t>Google</a:t>
            </a:r>
            <a:r>
              <a:rPr lang="zh-CN" altLang="en-US" dirty="0">
                <a:solidFill>
                  <a:srgbClr val="7030A0"/>
                </a:solidFill>
              </a:rPr>
              <a:t>引擎，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是怎麼計算排名與排序的？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01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8E016D-E8C5-4D25-87F0-972E5B74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zh-TW" altLang="en-US" dirty="0"/>
              <a:t>搜尋引擎的排名和排序是通過一個</a:t>
            </a:r>
            <a:r>
              <a:rPr lang="zh-TW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複雜的演算法</a:t>
            </a:r>
            <a:r>
              <a:rPr lang="zh-TW" altLang="en-US" dirty="0"/>
              <a:t>來決定的，</a:t>
            </a:r>
            <a:endParaRPr lang="en-US" altLang="zh-TW" dirty="0"/>
          </a:p>
          <a:p>
            <a:r>
              <a:rPr lang="zh-TW" altLang="en-US" dirty="0"/>
              <a:t>這個演算法</a:t>
            </a:r>
            <a:r>
              <a:rPr lang="zh-TW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會考慮多種因素</a:t>
            </a:r>
            <a:r>
              <a:rPr lang="zh-TW" altLang="en-US" dirty="0"/>
              <a:t>來決定每個網頁在搜尋結果中的排名</a:t>
            </a:r>
            <a:endParaRPr lang="en-US" altLang="zh-TW" dirty="0"/>
          </a:p>
          <a:p>
            <a:r>
              <a:rPr lang="en-US" altLang="zh-CN" dirty="0">
                <a:solidFill>
                  <a:srgbClr val="C00000"/>
                </a:solidFill>
              </a:rPr>
              <a:t>Google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沒有公佈</a:t>
            </a:r>
            <a:r>
              <a:rPr lang="zh-CN" altLang="en-US" dirty="0">
                <a:solidFill>
                  <a:srgbClr val="C00000"/>
                </a:solidFill>
              </a:rPr>
              <a:t>排名演算法的公式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但是大概會參考以下的幾個因素：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627922-86A9-4E12-9D88-98849DC2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300" dirty="0"/>
              <a:t>Google</a:t>
            </a:r>
            <a:r>
              <a:rPr lang="zh-CN" altLang="en-US" sz="4300" dirty="0"/>
              <a:t>引擎，</a:t>
            </a:r>
            <a:br>
              <a:rPr lang="en-US" altLang="zh-CN" sz="4300" dirty="0"/>
            </a:br>
            <a:r>
              <a:rPr lang="zh-CN" altLang="en-US" sz="4300" dirty="0"/>
              <a:t>是怎麼計算排名與排序的？</a:t>
            </a:r>
            <a:endParaRPr lang="zh-TW" altLang="en-US" sz="4300" dirty="0"/>
          </a:p>
        </p:txBody>
      </p:sp>
    </p:spTree>
    <p:extLst>
      <p:ext uri="{BB962C8B-B14F-4D97-AF65-F5344CB8AC3E}">
        <p14:creationId xmlns:p14="http://schemas.microsoft.com/office/powerpoint/2010/main" val="349438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8E016D-E8C5-4D25-87F0-972E5B74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1. </a:t>
            </a:r>
            <a:r>
              <a:rPr lang="zh-TW" altLang="en-US" b="1" dirty="0">
                <a:solidFill>
                  <a:srgbClr val="7030A0"/>
                </a:solidFill>
              </a:rPr>
              <a:t>關鍵字相關性 </a:t>
            </a:r>
            <a:r>
              <a:rPr lang="en-US" altLang="zh-TW" b="1" dirty="0">
                <a:solidFill>
                  <a:srgbClr val="7030A0"/>
                </a:solidFill>
              </a:rPr>
              <a:t>(Keyword Relevance)</a:t>
            </a:r>
          </a:p>
          <a:p>
            <a:pPr lvl="1"/>
            <a:r>
              <a:rPr lang="en-US" altLang="zh-TW" dirty="0"/>
              <a:t>Google </a:t>
            </a:r>
            <a:r>
              <a:rPr lang="zh-TW" altLang="en-US" dirty="0"/>
              <a:t>會分析網頁內容，確定該頁面是否與使用者的搜尋詞相關。關鍵字在標題、內容、標籤中的出現，以及內容的自然度，都會影響相關性。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2. </a:t>
            </a:r>
            <a:r>
              <a:rPr lang="zh-CN" altLang="en-US" b="1" dirty="0">
                <a:solidFill>
                  <a:srgbClr val="7030A0"/>
                </a:solidFill>
              </a:rPr>
              <a:t>網站</a:t>
            </a:r>
            <a:r>
              <a:rPr lang="zh-TW" altLang="en-US" b="1" dirty="0">
                <a:solidFill>
                  <a:srgbClr val="7030A0"/>
                </a:solidFill>
              </a:rPr>
              <a:t>內容品質</a:t>
            </a:r>
            <a:r>
              <a:rPr lang="zh-CN" altLang="en-US" b="1" dirty="0">
                <a:solidFill>
                  <a:srgbClr val="7030A0"/>
                </a:solidFill>
              </a:rPr>
              <a:t>必須好</a:t>
            </a:r>
            <a:endParaRPr lang="en-US" altLang="zh-TW" b="1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內容的深度、獨特性、專業性，以及能否滿足使用者需求，是 </a:t>
            </a:r>
            <a:r>
              <a:rPr lang="en-US" altLang="zh-TW" dirty="0"/>
              <a:t>Google </a:t>
            </a:r>
            <a:r>
              <a:rPr lang="zh-TW" altLang="en-US" dirty="0"/>
              <a:t>評估的一個重要因素。高品質、具權威性的內容更容易獲得較高的排名。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627922-86A9-4E12-9D88-98849DC2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300" dirty="0"/>
              <a:t>Google</a:t>
            </a:r>
            <a:r>
              <a:rPr lang="zh-CN" altLang="en-US" sz="4300" dirty="0"/>
              <a:t>引擎，</a:t>
            </a:r>
            <a:br>
              <a:rPr lang="en-US" altLang="zh-CN" sz="4300" dirty="0"/>
            </a:br>
            <a:r>
              <a:rPr lang="zh-CN" altLang="en-US" sz="4300" dirty="0"/>
              <a:t>是怎麼計算排名與排序的？</a:t>
            </a:r>
            <a:endParaRPr lang="zh-TW" altLang="en-US" sz="4300" dirty="0"/>
          </a:p>
        </p:txBody>
      </p:sp>
    </p:spTree>
    <p:extLst>
      <p:ext uri="{BB962C8B-B14F-4D97-AF65-F5344CB8AC3E}">
        <p14:creationId xmlns:p14="http://schemas.microsoft.com/office/powerpoint/2010/main" val="449840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8E016D-E8C5-4D25-87F0-972E5B74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3. </a:t>
            </a:r>
            <a:r>
              <a:rPr lang="zh-TW" altLang="en-US" b="1" dirty="0">
                <a:solidFill>
                  <a:srgbClr val="7030A0"/>
                </a:solidFill>
              </a:rPr>
              <a:t>網站權威性 </a:t>
            </a:r>
            <a:r>
              <a:rPr lang="en-US" altLang="zh-TW" b="1" dirty="0">
                <a:solidFill>
                  <a:srgbClr val="7030A0"/>
                </a:solidFill>
              </a:rPr>
              <a:t>(Domain Authority)</a:t>
            </a:r>
          </a:p>
          <a:p>
            <a:pPr lvl="1"/>
            <a:r>
              <a:rPr lang="zh-TW" altLang="en-US" dirty="0"/>
              <a:t>網站的權威性基於其他網站對其的信任度，這通常體現在反向連結（</a:t>
            </a:r>
            <a:r>
              <a:rPr lang="en-US" altLang="zh-TW" dirty="0"/>
              <a:t>backlinks</a:t>
            </a:r>
            <a:r>
              <a:rPr lang="zh-TW" altLang="en-US" dirty="0"/>
              <a:t>）的數量和質量上。來自高權威網站的反向連結會提高網站的排名。</a:t>
            </a:r>
            <a:endParaRPr lang="en-US" altLang="zh-TW" dirty="0"/>
          </a:p>
          <a:p>
            <a:pPr lvl="1"/>
            <a:r>
              <a:rPr lang="zh-TW" altLang="en-US" dirty="0"/>
              <a:t>導航型還是交易型查詢。不同的搜尋意圖可能會導致不同的排名結果。</a:t>
            </a:r>
            <a:endParaRPr lang="en-US" altLang="zh-TW" dirty="0"/>
          </a:p>
          <a:p>
            <a:r>
              <a:rPr lang="en-US" altLang="zh-TW" b="1" dirty="0">
                <a:solidFill>
                  <a:srgbClr val="7030A0"/>
                </a:solidFill>
              </a:rPr>
              <a:t>4. </a:t>
            </a:r>
            <a:r>
              <a:rPr lang="zh-TW" altLang="en-US" b="1" dirty="0">
                <a:solidFill>
                  <a:srgbClr val="7030A0"/>
                </a:solidFill>
              </a:rPr>
              <a:t>使用者體驗 </a:t>
            </a:r>
            <a:r>
              <a:rPr lang="en-US" altLang="zh-TW" b="1" dirty="0">
                <a:solidFill>
                  <a:srgbClr val="7030A0"/>
                </a:solidFill>
              </a:rPr>
              <a:t>(User Experience)</a:t>
            </a:r>
          </a:p>
          <a:p>
            <a:pPr lvl="1"/>
            <a:r>
              <a:rPr lang="en-US" altLang="zh-TW" dirty="0"/>
              <a:t>Google </a:t>
            </a:r>
            <a:r>
              <a:rPr lang="zh-TW" altLang="en-US" dirty="0"/>
              <a:t>評估網頁的使用者體驗，例如網頁的載入速度、是否適合行動裝置（行動友善性）、導航的易用性等。良好的使用者體驗通常能提高排名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627922-86A9-4E12-9D88-98849DC2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300" dirty="0"/>
              <a:t>Google</a:t>
            </a:r>
            <a:r>
              <a:rPr lang="zh-CN" altLang="en-US" sz="4300" dirty="0"/>
              <a:t>引擎，</a:t>
            </a:r>
            <a:br>
              <a:rPr lang="en-US" altLang="zh-CN" sz="4300" dirty="0"/>
            </a:br>
            <a:r>
              <a:rPr lang="zh-CN" altLang="en-US" sz="4300" dirty="0"/>
              <a:t>是怎麼計算排名與排序的？</a:t>
            </a:r>
            <a:endParaRPr lang="zh-TW" altLang="en-US" sz="4300" dirty="0"/>
          </a:p>
        </p:txBody>
      </p:sp>
    </p:spTree>
    <p:extLst>
      <p:ext uri="{BB962C8B-B14F-4D97-AF65-F5344CB8AC3E}">
        <p14:creationId xmlns:p14="http://schemas.microsoft.com/office/powerpoint/2010/main" val="420379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8E016D-E8C5-4D25-87F0-972E5B74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5. </a:t>
            </a:r>
            <a:r>
              <a:rPr lang="zh-TW" altLang="en-US" b="1" dirty="0">
                <a:solidFill>
                  <a:srgbClr val="7030A0"/>
                </a:solidFill>
              </a:rPr>
              <a:t>頁面結構 </a:t>
            </a:r>
            <a:r>
              <a:rPr lang="en-US" altLang="zh-TW" b="1" dirty="0">
                <a:solidFill>
                  <a:srgbClr val="7030A0"/>
                </a:solidFill>
              </a:rPr>
              <a:t>(Page Structure)</a:t>
            </a:r>
          </a:p>
          <a:p>
            <a:pPr lvl="1"/>
            <a:r>
              <a:rPr lang="zh-TW" altLang="en-US" dirty="0"/>
              <a:t>網頁的結構和格式（如 </a:t>
            </a:r>
            <a:r>
              <a:rPr lang="en-US" altLang="zh-TW" dirty="0"/>
              <a:t>H1</a:t>
            </a:r>
            <a:r>
              <a:rPr lang="zh-TW" altLang="en-US" dirty="0"/>
              <a:t>、</a:t>
            </a:r>
            <a:r>
              <a:rPr lang="en-US" altLang="zh-TW" dirty="0"/>
              <a:t>H2 </a:t>
            </a:r>
            <a:r>
              <a:rPr lang="zh-TW" altLang="en-US" dirty="0"/>
              <a:t>標籤的使用、圖片 </a:t>
            </a:r>
            <a:r>
              <a:rPr lang="en-US" altLang="zh-TW" dirty="0"/>
              <a:t>alt </a:t>
            </a:r>
            <a:r>
              <a:rPr lang="zh-TW" altLang="en-US" dirty="0"/>
              <a:t>文本等）也會影響排名。良好的頁面結構有助於搜尋引擎更好地理解和索引頁面內容。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6. </a:t>
            </a:r>
            <a:r>
              <a:rPr lang="zh-TW" altLang="en-US" b="1" dirty="0">
                <a:solidFill>
                  <a:srgbClr val="7030A0"/>
                </a:solidFill>
              </a:rPr>
              <a:t>用戶參與度指標 </a:t>
            </a:r>
            <a:r>
              <a:rPr lang="en-US" altLang="zh-TW" b="1" dirty="0">
                <a:solidFill>
                  <a:srgbClr val="7030A0"/>
                </a:solidFill>
              </a:rPr>
              <a:t>(User Engagement Metrics)</a:t>
            </a:r>
          </a:p>
          <a:p>
            <a:pPr lvl="1"/>
            <a:r>
              <a:rPr lang="en-US" altLang="zh-TW" dirty="0"/>
              <a:t>Google </a:t>
            </a:r>
            <a:r>
              <a:rPr lang="zh-TW" altLang="en-US" dirty="0"/>
              <a:t>會考慮用戶在網頁上的行為，例如跳出率、停留時間、點擊率等。高參與度通常表明內容對使用者有吸引力，有助於提升排名。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627922-86A9-4E12-9D88-98849DC2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300" dirty="0"/>
              <a:t>Google</a:t>
            </a:r>
            <a:r>
              <a:rPr lang="zh-CN" altLang="en-US" sz="4300" dirty="0"/>
              <a:t>引擎，</a:t>
            </a:r>
            <a:br>
              <a:rPr lang="en-US" altLang="zh-CN" sz="4300" dirty="0"/>
            </a:br>
            <a:r>
              <a:rPr lang="zh-CN" altLang="en-US" sz="4300" dirty="0"/>
              <a:t>是怎麼計算排名與排序的？</a:t>
            </a:r>
            <a:endParaRPr lang="zh-TW" altLang="en-US" sz="4300" dirty="0"/>
          </a:p>
        </p:txBody>
      </p:sp>
    </p:spTree>
    <p:extLst>
      <p:ext uri="{BB962C8B-B14F-4D97-AF65-F5344CB8AC3E}">
        <p14:creationId xmlns:p14="http://schemas.microsoft.com/office/powerpoint/2010/main" val="2455056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8E016D-E8C5-4D25-87F0-972E5B74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7. </a:t>
            </a:r>
            <a:r>
              <a:rPr lang="zh-TW" altLang="en-US" b="1" dirty="0">
                <a:solidFill>
                  <a:srgbClr val="7030A0"/>
                </a:solidFill>
              </a:rPr>
              <a:t>新鮮度 </a:t>
            </a:r>
            <a:r>
              <a:rPr lang="en-US" altLang="zh-TW" b="1" dirty="0">
                <a:solidFill>
                  <a:srgbClr val="7030A0"/>
                </a:solidFill>
              </a:rPr>
              <a:t>(Freshness)</a:t>
            </a:r>
          </a:p>
          <a:p>
            <a:pPr lvl="1"/>
            <a:r>
              <a:rPr lang="zh-TW" altLang="en-US" dirty="0"/>
              <a:t>對於某些查詢，內容的新鮮度也是一個考慮因素。</a:t>
            </a:r>
            <a:r>
              <a:rPr lang="en-US" altLang="zh-TW" dirty="0"/>
              <a:t>Google </a:t>
            </a:r>
            <a:r>
              <a:rPr lang="zh-TW" altLang="en-US" dirty="0"/>
              <a:t>會優先顯示較新的內容，尤其是與時效性相關的搜尋詞。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8. </a:t>
            </a:r>
            <a:r>
              <a:rPr lang="zh-TW" altLang="en-US" b="1" dirty="0">
                <a:solidFill>
                  <a:srgbClr val="7030A0"/>
                </a:solidFill>
              </a:rPr>
              <a:t>地理位置和本地 </a:t>
            </a:r>
            <a:r>
              <a:rPr lang="en-US" altLang="zh-TW" b="1" dirty="0">
                <a:solidFill>
                  <a:srgbClr val="7030A0"/>
                </a:solidFill>
              </a:rPr>
              <a:t>SEO </a:t>
            </a:r>
          </a:p>
          <a:p>
            <a:pPr lvl="1"/>
            <a:r>
              <a:rPr lang="zh-TW" altLang="en-US" dirty="0"/>
              <a:t>搜尋者的地理位置也會影響結果的排序。</a:t>
            </a:r>
            <a:r>
              <a:rPr lang="en-US" altLang="zh-TW" dirty="0"/>
              <a:t>Google </a:t>
            </a:r>
            <a:r>
              <a:rPr lang="zh-TW" altLang="en-US" dirty="0"/>
              <a:t>會優先顯示與搜尋者位置相關的本地結果，尤其是本地商家或服務。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627922-86A9-4E12-9D88-98849DC2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300" dirty="0"/>
              <a:t>Google</a:t>
            </a:r>
            <a:r>
              <a:rPr lang="zh-CN" altLang="en-US" sz="4300" dirty="0"/>
              <a:t>引擎，</a:t>
            </a:r>
            <a:br>
              <a:rPr lang="en-US" altLang="zh-CN" sz="4300" dirty="0"/>
            </a:br>
            <a:r>
              <a:rPr lang="zh-CN" altLang="en-US" sz="4300" dirty="0"/>
              <a:t>是怎麼計算排名與排序的？</a:t>
            </a:r>
            <a:endParaRPr lang="zh-TW" altLang="en-US" sz="4300" dirty="0"/>
          </a:p>
        </p:txBody>
      </p:sp>
    </p:spTree>
    <p:extLst>
      <p:ext uri="{BB962C8B-B14F-4D97-AF65-F5344CB8AC3E}">
        <p14:creationId xmlns:p14="http://schemas.microsoft.com/office/powerpoint/2010/main" val="262381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F7099FA-4381-41A7-9AB0-ACE2ED80C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TW" altLang="en-US" dirty="0"/>
              <a:t>什麼稱為</a:t>
            </a:r>
            <a:r>
              <a:rPr lang="en-US" altLang="zh-TW" dirty="0"/>
              <a:t>【</a:t>
            </a:r>
            <a:r>
              <a:rPr lang="zh-TW" altLang="en-US" dirty="0"/>
              <a:t>自然流量</a:t>
            </a:r>
            <a:r>
              <a:rPr lang="en-US" altLang="zh-TW" dirty="0"/>
              <a:t>】</a:t>
            </a:r>
          </a:p>
          <a:p>
            <a:r>
              <a:rPr lang="zh-TW" altLang="en-US" dirty="0"/>
              <a:t>使用搜尋引擎來行銷的方式稱為</a:t>
            </a:r>
            <a:r>
              <a:rPr lang="en-US" altLang="zh-TW" dirty="0"/>
              <a:t>【SEM</a:t>
            </a:r>
            <a:r>
              <a:rPr lang="zh-TW" altLang="en-US" dirty="0"/>
              <a:t>，搜尋引擎行銷</a:t>
            </a:r>
            <a:r>
              <a:rPr lang="en-US" altLang="zh-TW" dirty="0"/>
              <a:t>】</a:t>
            </a:r>
          </a:p>
          <a:p>
            <a:r>
              <a:rPr lang="zh-TW" altLang="en-US" dirty="0"/>
              <a:t>如何才能提升我的網站的自然搜尋排名</a:t>
            </a:r>
          </a:p>
          <a:p>
            <a:r>
              <a:rPr lang="en-US" altLang="zh-TW" dirty="0"/>
              <a:t>Google</a:t>
            </a:r>
            <a:r>
              <a:rPr lang="zh-TW" altLang="en-US" dirty="0"/>
              <a:t>排名網站的重點是</a:t>
            </a:r>
            <a:r>
              <a:rPr lang="en-US" altLang="zh-TW" dirty="0"/>
              <a:t>【</a:t>
            </a:r>
            <a:r>
              <a:rPr lang="zh-TW" altLang="en-US" dirty="0"/>
              <a:t>內容品質好，網站權威性高，使用者體驗好</a:t>
            </a:r>
            <a:r>
              <a:rPr lang="en-US" altLang="zh-TW" dirty="0"/>
              <a:t>】</a:t>
            </a:r>
          </a:p>
          <a:p>
            <a:r>
              <a:rPr lang="zh-TW" altLang="en-US" dirty="0"/>
              <a:t>本學期 </a:t>
            </a:r>
            <a:r>
              <a:rPr lang="en-US" altLang="zh-TW" dirty="0"/>
              <a:t>SEO </a:t>
            </a:r>
            <a:r>
              <a:rPr lang="zh-TW" altLang="en-US" dirty="0"/>
              <a:t>網頁的實作步驟</a:t>
            </a:r>
          </a:p>
          <a:p>
            <a:r>
              <a:rPr lang="zh-TW" altLang="en-US" dirty="0"/>
              <a:t>關鍵字有</a:t>
            </a:r>
            <a:r>
              <a:rPr lang="en-US" altLang="zh-TW" dirty="0"/>
              <a:t>4</a:t>
            </a:r>
            <a:r>
              <a:rPr lang="zh-TW" altLang="en-US" dirty="0"/>
              <a:t>種意圖型態</a:t>
            </a:r>
          </a:p>
          <a:p>
            <a:r>
              <a:rPr lang="en-US" altLang="zh-TW" dirty="0"/>
              <a:t>【</a:t>
            </a:r>
            <a:r>
              <a:rPr lang="zh-TW" altLang="en-US" dirty="0"/>
              <a:t>新手網頁</a:t>
            </a:r>
            <a:r>
              <a:rPr lang="en-US" altLang="zh-TW" dirty="0"/>
              <a:t>】</a:t>
            </a:r>
            <a:r>
              <a:rPr lang="zh-TW" altLang="en-US" dirty="0"/>
              <a:t>的策略方法是：先由</a:t>
            </a:r>
            <a:r>
              <a:rPr lang="en-US" altLang="zh-TW" dirty="0"/>
              <a:t>【</a:t>
            </a:r>
            <a:r>
              <a:rPr lang="zh-TW" altLang="en-US" dirty="0"/>
              <a:t>長尾關鍵字</a:t>
            </a:r>
            <a:r>
              <a:rPr lang="en-US" altLang="zh-TW" dirty="0"/>
              <a:t>】</a:t>
            </a:r>
            <a:r>
              <a:rPr lang="zh-TW" altLang="en-US" dirty="0"/>
              <a:t>入手</a:t>
            </a:r>
          </a:p>
          <a:p>
            <a:r>
              <a:rPr lang="zh-TW" altLang="en-US" dirty="0"/>
              <a:t>網頁設定</a:t>
            </a:r>
            <a:r>
              <a:rPr lang="en-US" altLang="zh-TW" dirty="0"/>
              <a:t>【SEO</a:t>
            </a:r>
            <a:r>
              <a:rPr lang="zh-TW" altLang="en-US" dirty="0"/>
              <a:t>關鍵字</a:t>
            </a:r>
            <a:r>
              <a:rPr lang="en-US" altLang="zh-TW" dirty="0"/>
              <a:t>】</a:t>
            </a:r>
            <a:r>
              <a:rPr lang="zh-TW" altLang="en-US" dirty="0"/>
              <a:t>後要多久才能到成效？</a:t>
            </a:r>
          </a:p>
          <a:p>
            <a:r>
              <a:rPr lang="zh-TW" altLang="en-US" dirty="0"/>
              <a:t>去哪裡取得這些</a:t>
            </a:r>
            <a:r>
              <a:rPr lang="en-US" altLang="zh-TW" dirty="0"/>
              <a:t>【SEO</a:t>
            </a:r>
            <a:r>
              <a:rPr lang="zh-TW" altLang="en-US" dirty="0"/>
              <a:t>關鍵字</a:t>
            </a:r>
            <a:r>
              <a:rPr lang="en-US" altLang="zh-TW" dirty="0"/>
              <a:t>】</a:t>
            </a:r>
            <a:r>
              <a:rPr lang="zh-TW" altLang="en-US" dirty="0"/>
              <a:t>呢？（</a:t>
            </a:r>
            <a:r>
              <a:rPr lang="en-US" altLang="zh-TW" dirty="0"/>
              <a:t>Google ads </a:t>
            </a:r>
            <a:r>
              <a:rPr lang="zh-TW" altLang="en-US" dirty="0"/>
              <a:t>）</a:t>
            </a:r>
          </a:p>
          <a:p>
            <a:r>
              <a:rPr lang="zh-TW" altLang="en-US" dirty="0"/>
              <a:t>實作：把礦泉水產品的文章，放置</a:t>
            </a:r>
            <a:r>
              <a:rPr lang="en-US" altLang="zh-TW" dirty="0"/>
              <a:t>20</a:t>
            </a:r>
            <a:r>
              <a:rPr lang="zh-TW" altLang="en-US" dirty="0"/>
              <a:t>個</a:t>
            </a:r>
            <a:r>
              <a:rPr lang="en-US" altLang="zh-TW" dirty="0"/>
              <a:t>Google</a:t>
            </a:r>
            <a:r>
              <a:rPr lang="zh-TW" altLang="en-US" dirty="0"/>
              <a:t>月搜尋長尾關鍵字</a:t>
            </a:r>
          </a:p>
          <a:p>
            <a:r>
              <a:rPr lang="zh-TW" altLang="en-US" dirty="0"/>
              <a:t>實作：</a:t>
            </a:r>
            <a:r>
              <a:rPr lang="en-US" altLang="zh-TW" dirty="0"/>
              <a:t>【</a:t>
            </a:r>
            <a:r>
              <a:rPr lang="zh-TW" altLang="en-US" dirty="0"/>
              <a:t>優化圖片</a:t>
            </a:r>
            <a:r>
              <a:rPr lang="en-US" altLang="zh-TW" dirty="0"/>
              <a:t>】</a:t>
            </a:r>
            <a:r>
              <a:rPr lang="zh-TW" altLang="en-US" dirty="0"/>
              <a:t>把網頁圖片加上</a:t>
            </a:r>
            <a:r>
              <a:rPr lang="en-US" altLang="zh-TW" dirty="0"/>
              <a:t>【</a:t>
            </a:r>
            <a:r>
              <a:rPr lang="en-US" altLang="zh-TW" dirty="0" err="1"/>
              <a:t>src</a:t>
            </a:r>
            <a:r>
              <a:rPr lang="en-US" altLang="zh-TW" dirty="0"/>
              <a:t>, alt, title</a:t>
            </a:r>
            <a:r>
              <a:rPr lang="zh-TW" altLang="en-US" dirty="0"/>
              <a:t>的文字說明</a:t>
            </a:r>
            <a:r>
              <a:rPr lang="en-US" altLang="zh-TW" dirty="0"/>
              <a:t>】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BEBDA2A-B066-4CF5-BA68-649D08AC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單元綱要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871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1130764"/>
            <a:ext cx="8495931" cy="35826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altLang="zh-CN" sz="6000" dirty="0"/>
              <a:t>Google</a:t>
            </a:r>
            <a:r>
              <a:rPr lang="zh-CN" altLang="en-US" sz="6000" dirty="0"/>
              <a:t>排名網站的重點是</a:t>
            </a:r>
            <a:endParaRPr lang="en-US" altLang="zh-CN" sz="6000" dirty="0"/>
          </a:p>
          <a:p>
            <a:r>
              <a:rPr lang="zh-TW" altLang="en-US" sz="6000" dirty="0"/>
              <a:t>內容品質</a:t>
            </a:r>
            <a:r>
              <a:rPr lang="zh-CN" altLang="en-US" sz="6000" dirty="0"/>
              <a:t>好</a:t>
            </a:r>
            <a:endParaRPr lang="en-US" altLang="zh-TW" sz="6000" dirty="0"/>
          </a:p>
          <a:p>
            <a:r>
              <a:rPr lang="zh-CN" altLang="en-US" sz="6000" dirty="0"/>
              <a:t>網站權威性高</a:t>
            </a:r>
            <a:endParaRPr lang="en-US" altLang="zh-TW" sz="6000" dirty="0"/>
          </a:p>
          <a:p>
            <a:r>
              <a:rPr lang="zh-CN" altLang="en-US" sz="6000" dirty="0"/>
              <a:t>使用者體驗好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2556012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82B8DFD-2C9F-4025-AB65-D8F4F8248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4000" dirty="0">
                <a:solidFill>
                  <a:srgbClr val="7030A0"/>
                </a:solidFill>
              </a:rPr>
              <a:t>1.</a:t>
            </a:r>
            <a:r>
              <a:rPr lang="zh-TW" altLang="en-US" sz="4000" dirty="0">
                <a:solidFill>
                  <a:srgbClr val="7030A0"/>
                </a:solidFill>
              </a:rPr>
              <a:t>內容品質</a:t>
            </a:r>
            <a:r>
              <a:rPr lang="zh-CN" altLang="en-US" sz="4000" dirty="0">
                <a:solidFill>
                  <a:srgbClr val="7030A0"/>
                </a:solidFill>
              </a:rPr>
              <a:t>好：</a:t>
            </a:r>
            <a:endParaRPr lang="en-US" altLang="zh-TW" sz="4000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User</a:t>
            </a:r>
            <a:r>
              <a:rPr lang="zh-CN" altLang="en-US" dirty="0"/>
              <a:t>能夠從中得到想知道的內容</a:t>
            </a:r>
            <a:endParaRPr lang="en-US" altLang="zh-CN" dirty="0"/>
          </a:p>
          <a:p>
            <a:pPr lvl="1"/>
            <a:r>
              <a:rPr lang="zh-CN" altLang="en-US" dirty="0"/>
              <a:t>充分使用多媒體：文章，圖片，影片</a:t>
            </a:r>
            <a:endParaRPr lang="en-US" altLang="zh-CN" dirty="0"/>
          </a:p>
          <a:p>
            <a:r>
              <a:rPr lang="en-US" altLang="zh-CN" sz="4000" dirty="0">
                <a:solidFill>
                  <a:srgbClr val="7030A0"/>
                </a:solidFill>
              </a:rPr>
              <a:t>2.</a:t>
            </a:r>
            <a:r>
              <a:rPr lang="zh-CN" altLang="en-US" sz="4000" dirty="0">
                <a:solidFill>
                  <a:srgbClr val="7030A0"/>
                </a:solidFill>
              </a:rPr>
              <a:t>網站權威性高，專業可信度高：</a:t>
            </a:r>
            <a:endParaRPr lang="en-US" altLang="zh-CN" sz="4000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被很多外部網站引用</a:t>
            </a:r>
            <a:endParaRPr lang="en-US" altLang="zh-CN" dirty="0"/>
          </a:p>
          <a:p>
            <a:pPr lvl="1"/>
            <a:r>
              <a:rPr lang="zh-CN" altLang="en-US" dirty="0"/>
              <a:t>被很多推薦</a:t>
            </a:r>
            <a:endParaRPr lang="en-US" altLang="zh-TW" dirty="0"/>
          </a:p>
          <a:p>
            <a:r>
              <a:rPr lang="en-US" altLang="zh-CN" sz="4000" dirty="0">
                <a:solidFill>
                  <a:srgbClr val="7030A0"/>
                </a:solidFill>
              </a:rPr>
              <a:t>3.</a:t>
            </a:r>
            <a:r>
              <a:rPr lang="zh-CN" altLang="en-US" sz="4000" dirty="0">
                <a:solidFill>
                  <a:srgbClr val="7030A0"/>
                </a:solidFill>
              </a:rPr>
              <a:t>使用者體驗好：</a:t>
            </a:r>
            <a:endParaRPr lang="en-US" altLang="zh-CN" sz="4000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網頁讀取速度快</a:t>
            </a:r>
            <a:endParaRPr lang="en-US" altLang="zh-CN" dirty="0"/>
          </a:p>
          <a:p>
            <a:pPr lvl="1"/>
            <a:r>
              <a:rPr lang="zh-CN" altLang="en-US" dirty="0"/>
              <a:t>在手機</a:t>
            </a:r>
            <a:r>
              <a:rPr lang="zh-TW" altLang="en-US" dirty="0"/>
              <a:t>、</a:t>
            </a:r>
            <a:r>
              <a:rPr lang="zh-CN" altLang="en-US" dirty="0"/>
              <a:t>平板</a:t>
            </a:r>
            <a:r>
              <a:rPr lang="zh-TW" altLang="en-US" dirty="0"/>
              <a:t>、</a:t>
            </a:r>
            <a:r>
              <a:rPr lang="zh-CN" altLang="en-US" dirty="0"/>
              <a:t>電腦，各種平台都可以讀取</a:t>
            </a:r>
            <a:endParaRPr lang="en-US" altLang="zh-CN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02CE6F9-B875-43CB-8741-0A472F52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Google</a:t>
            </a:r>
            <a:r>
              <a:rPr lang="zh-CN" altLang="en-US" sz="4800" dirty="0"/>
              <a:t>排名網站的重點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87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6000" dirty="0"/>
          </a:p>
          <a:p>
            <a:pPr algn="l"/>
            <a:r>
              <a:rPr lang="zh-CN" altLang="en-US" sz="5200" dirty="0"/>
              <a:t>既然</a:t>
            </a:r>
            <a:r>
              <a:rPr lang="en-US" altLang="zh-CN" sz="5200" dirty="0"/>
              <a:t>Google</a:t>
            </a:r>
            <a:r>
              <a:rPr lang="zh-CN" altLang="en-US" sz="5200" dirty="0"/>
              <a:t>看重的是：</a:t>
            </a:r>
            <a:r>
              <a:rPr lang="zh-TW" altLang="en-US" sz="5200" dirty="0">
                <a:solidFill>
                  <a:srgbClr val="7030A0"/>
                </a:solidFill>
              </a:rPr>
              <a:t>內容品質</a:t>
            </a:r>
            <a:r>
              <a:rPr lang="zh-CN" altLang="en-US" sz="5200" dirty="0">
                <a:solidFill>
                  <a:srgbClr val="7030A0"/>
                </a:solidFill>
              </a:rPr>
              <a:t>好</a:t>
            </a:r>
            <a:endParaRPr lang="en-US" altLang="zh-CN" sz="5200" dirty="0">
              <a:solidFill>
                <a:srgbClr val="7030A0"/>
              </a:solidFill>
            </a:endParaRPr>
          </a:p>
          <a:p>
            <a:pPr algn="l"/>
            <a:r>
              <a:rPr lang="zh-CN" altLang="en-US" sz="5200" dirty="0"/>
              <a:t>那我們公司的網站，</a:t>
            </a:r>
            <a:r>
              <a:rPr lang="zh-CN" altLang="en-US" sz="5200" dirty="0">
                <a:solidFill>
                  <a:srgbClr val="7030A0"/>
                </a:solidFill>
              </a:rPr>
              <a:t>只要把內容做好，</a:t>
            </a:r>
            <a:endParaRPr lang="en-US" altLang="zh-CN" sz="5200" dirty="0">
              <a:solidFill>
                <a:srgbClr val="7030A0"/>
              </a:solidFill>
            </a:endParaRPr>
          </a:p>
          <a:p>
            <a:pPr algn="l"/>
            <a:r>
              <a:rPr lang="zh-CN" altLang="en-US" sz="5200" dirty="0">
                <a:solidFill>
                  <a:srgbClr val="7030A0"/>
                </a:solidFill>
              </a:rPr>
              <a:t>不用理會關鍵字</a:t>
            </a:r>
            <a:r>
              <a:rPr lang="zh-CN" altLang="en-US" sz="5200" dirty="0"/>
              <a:t>，</a:t>
            </a:r>
            <a:r>
              <a:rPr lang="zh-CN" altLang="en-US" sz="7700" dirty="0"/>
              <a:t>對嗎？</a:t>
            </a:r>
            <a:endParaRPr lang="en-US" altLang="zh-TW" sz="5200" dirty="0"/>
          </a:p>
        </p:txBody>
      </p:sp>
    </p:spTree>
    <p:extLst>
      <p:ext uri="{BB962C8B-B14F-4D97-AF65-F5344CB8AC3E}">
        <p14:creationId xmlns:p14="http://schemas.microsoft.com/office/powerpoint/2010/main" val="295917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42964E-B423-4F0F-8282-6C8EBC790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7200" dirty="0"/>
              <a:t>當然不對</a:t>
            </a:r>
            <a:endParaRPr lang="en-US" altLang="zh-CN" sz="7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4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95124E-B85F-469D-88C7-9E3CE1B05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65F1240-6525-4646-89E4-EB05D532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你們公司</a:t>
            </a:r>
            <a:r>
              <a:rPr lang="en-US" altLang="zh-CN" dirty="0"/>
              <a:t>(</a:t>
            </a:r>
            <a:r>
              <a:rPr lang="zh-CN" altLang="en-US" dirty="0"/>
              <a:t>汽車鍍膜</a:t>
            </a:r>
            <a:r>
              <a:rPr lang="en-US" altLang="zh-CN" dirty="0"/>
              <a:t>)</a:t>
            </a:r>
            <a:r>
              <a:rPr lang="zh-CN" altLang="en-US" dirty="0"/>
              <a:t>的網頁可能包括以下的熱門關鍵字嗎？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16D54A-B812-443F-A213-40AE76FC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7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45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95124E-B85F-469D-88C7-9E3CE1B05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若是網頁沒有以下內容文字</a:t>
            </a:r>
            <a:endParaRPr lang="en-US" altLang="zh-CN" dirty="0"/>
          </a:p>
          <a:p>
            <a:r>
              <a:rPr lang="zh-CN" altLang="en-US" dirty="0"/>
              <a:t>則這名網友無法快速找到你們公司網頁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65F1240-6525-4646-89E4-EB05D532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你們公司</a:t>
            </a:r>
            <a:r>
              <a:rPr lang="en-US" altLang="zh-CN" dirty="0"/>
              <a:t>(</a:t>
            </a:r>
            <a:r>
              <a:rPr lang="zh-CN" altLang="en-US" dirty="0"/>
              <a:t>汽車鍍膜</a:t>
            </a:r>
            <a:r>
              <a:rPr lang="en-US" altLang="zh-CN" dirty="0"/>
              <a:t>)</a:t>
            </a:r>
            <a:r>
              <a:rPr lang="zh-CN" altLang="en-US" dirty="0"/>
              <a:t>的網頁可能包括以下的熱門關鍵字嗎？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16D54A-B812-443F-A213-40AE76FC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86" y="3251902"/>
            <a:ext cx="5948313" cy="30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8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82B8DFD-2C9F-4025-AB65-D8F4F8248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>
                <a:solidFill>
                  <a:srgbClr val="7030A0"/>
                </a:solidFill>
              </a:rPr>
              <a:t>User</a:t>
            </a:r>
            <a:r>
              <a:rPr lang="zh-CN" altLang="en-US" dirty="0">
                <a:solidFill>
                  <a:srgbClr val="7030A0"/>
                </a:solidFill>
              </a:rPr>
              <a:t>輸入的關鍵字，可能找不到你公司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zh-CN" altLang="en-US" dirty="0">
                <a:solidFill>
                  <a:srgbClr val="7030A0"/>
                </a:solidFill>
              </a:rPr>
              <a:t>礦泉水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  <a:r>
              <a:rPr lang="zh-CN" altLang="en-US" dirty="0">
                <a:solidFill>
                  <a:srgbClr val="7030A0"/>
                </a:solidFill>
              </a:rPr>
              <a:t>的網頁：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b="1" dirty="0"/>
              <a:t>例如</a:t>
            </a:r>
            <a:r>
              <a:rPr lang="en-US" altLang="zh-CN" b="1" dirty="0"/>
              <a:t>user</a:t>
            </a:r>
            <a:r>
              <a:rPr lang="zh-CN" altLang="en-US" b="1" dirty="0"/>
              <a:t>輸入：</a:t>
            </a:r>
            <a:r>
              <a:rPr lang="en-US" altLang="zh-CN" b="1" dirty="0"/>
              <a:t>【</a:t>
            </a:r>
            <a:r>
              <a:rPr lang="zh-TW" altLang="en-US" dirty="0">
                <a:solidFill>
                  <a:srgbClr val="C00000"/>
                </a:solidFill>
              </a:rPr>
              <a:t>健康飲用水</a:t>
            </a:r>
            <a:r>
              <a:rPr lang="en-US" altLang="zh-CN" dirty="0"/>
              <a:t>】</a:t>
            </a:r>
            <a:r>
              <a:rPr lang="zh-CN" altLang="en-US" b="1" dirty="0"/>
              <a:t>，或</a:t>
            </a:r>
            <a:r>
              <a:rPr lang="en-US" altLang="zh-CN" b="1" dirty="0"/>
              <a:t>【</a:t>
            </a:r>
            <a:r>
              <a:rPr lang="zh-TW" altLang="en-US" dirty="0">
                <a:solidFill>
                  <a:srgbClr val="C00000"/>
                </a:solidFill>
              </a:rPr>
              <a:t>高山泉水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b="1" dirty="0"/>
              <a:t>可能就不會出現你們公司</a:t>
            </a:r>
            <a:r>
              <a:rPr lang="en-US" altLang="zh-CN" b="1" dirty="0"/>
              <a:t>(</a:t>
            </a:r>
            <a:r>
              <a:rPr lang="zh-CN" altLang="en-US" b="1" dirty="0"/>
              <a:t>礦泉水</a:t>
            </a:r>
            <a:r>
              <a:rPr lang="en-US" altLang="zh-CN" b="1" dirty="0"/>
              <a:t>)</a:t>
            </a:r>
            <a:r>
              <a:rPr lang="zh-CN" altLang="en-US" b="1" dirty="0"/>
              <a:t>的網頁</a:t>
            </a:r>
            <a:endParaRPr lang="en-US" altLang="zh-TW" b="1" dirty="0"/>
          </a:p>
          <a:p>
            <a:r>
              <a:rPr lang="zh-CN" altLang="en-US" b="1" dirty="0">
                <a:solidFill>
                  <a:srgbClr val="7030A0"/>
                </a:solidFill>
              </a:rPr>
              <a:t>尋找</a:t>
            </a:r>
            <a:r>
              <a:rPr lang="zh-TW" altLang="en-US" b="1" dirty="0">
                <a:solidFill>
                  <a:srgbClr val="7030A0"/>
                </a:solidFill>
              </a:rPr>
              <a:t>搜尋引擎</a:t>
            </a:r>
            <a:r>
              <a:rPr lang="zh-CN" altLang="en-US" b="1" dirty="0">
                <a:solidFill>
                  <a:srgbClr val="7030A0"/>
                </a:solidFill>
              </a:rPr>
              <a:t>最近的熱門關鍵字</a:t>
            </a:r>
            <a:r>
              <a:rPr lang="zh-TW" altLang="en-US" dirty="0">
                <a:solidFill>
                  <a:srgbClr val="7030A0"/>
                </a:solidFill>
              </a:rPr>
              <a:t>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關鍵字</a:t>
            </a:r>
            <a:r>
              <a:rPr lang="zh-TW" altLang="en-US" dirty="0">
                <a:solidFill>
                  <a:srgbClr val="C00000"/>
                </a:solidFill>
              </a:rPr>
              <a:t>仍然是搜尋引擎理解網頁主題的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重要指標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sz="5200" dirty="0">
                <a:solidFill>
                  <a:srgbClr val="C00000"/>
                </a:solidFill>
              </a:rPr>
              <a:t>將適當的關鍵字自然地融入文章，有助於提升您的網頁在相關搜尋中的可見性</a:t>
            </a:r>
            <a:endParaRPr lang="en-US" altLang="zh-TW" sz="5200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02CE6F9-B875-43CB-8741-0A472F52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為什麼仍然需要進行關鍵字研究？</a:t>
            </a:r>
          </a:p>
        </p:txBody>
      </p:sp>
    </p:spTree>
    <p:extLst>
      <p:ext uri="{BB962C8B-B14F-4D97-AF65-F5344CB8AC3E}">
        <p14:creationId xmlns:p14="http://schemas.microsoft.com/office/powerpoint/2010/main" val="3840058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42964E-B423-4F0F-8282-6C8EBC790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7200" dirty="0"/>
              <a:t>所以，</a:t>
            </a:r>
            <a:r>
              <a:rPr lang="zh-CN" altLang="en-US" sz="7200" dirty="0">
                <a:solidFill>
                  <a:srgbClr val="7030A0"/>
                </a:solidFill>
              </a:rPr>
              <a:t>關鍵字研究</a:t>
            </a:r>
            <a:r>
              <a:rPr lang="zh-CN" altLang="en-US" sz="7200" dirty="0"/>
              <a:t>是做</a:t>
            </a:r>
            <a:r>
              <a:rPr lang="en-US" altLang="zh-CN" sz="7200" dirty="0"/>
              <a:t>SEO</a:t>
            </a:r>
            <a:r>
              <a:rPr lang="zh-CN" altLang="en-US" sz="7200" dirty="0"/>
              <a:t>的第</a:t>
            </a:r>
            <a:r>
              <a:rPr lang="en-US" altLang="zh-CN" sz="7200" dirty="0"/>
              <a:t>1</a:t>
            </a:r>
            <a:r>
              <a:rPr lang="zh-CN" altLang="en-US" sz="7200" dirty="0"/>
              <a:t>件事情</a:t>
            </a:r>
            <a:endParaRPr lang="en-US" altLang="zh-CN" sz="7200" dirty="0"/>
          </a:p>
          <a:p>
            <a:endParaRPr lang="en-US" altLang="zh-CN" dirty="0"/>
          </a:p>
          <a:p>
            <a:r>
              <a:rPr lang="zh-CN" altLang="en-US" dirty="0"/>
              <a:t>因此，處理</a:t>
            </a:r>
            <a:r>
              <a:rPr lang="en-US" altLang="zh-CN" dirty="0"/>
              <a:t>Google</a:t>
            </a:r>
            <a:r>
              <a:rPr lang="zh-CN" altLang="en-US" dirty="0"/>
              <a:t>排名網站的重點變成</a:t>
            </a:r>
            <a:r>
              <a:rPr lang="en-US" altLang="zh-CN" dirty="0"/>
              <a:t>4</a:t>
            </a:r>
            <a:r>
              <a:rPr lang="zh-CN" altLang="en-US" dirty="0"/>
              <a:t>個</a:t>
            </a:r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8290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82B8DFD-2C9F-4025-AB65-D8F4F8248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sz="6300" dirty="0">
                <a:solidFill>
                  <a:srgbClr val="7030A0"/>
                </a:solidFill>
              </a:rPr>
              <a:t>1.</a:t>
            </a:r>
            <a:r>
              <a:rPr lang="zh-CN" altLang="en-US" sz="6300" dirty="0">
                <a:solidFill>
                  <a:srgbClr val="7030A0"/>
                </a:solidFill>
              </a:rPr>
              <a:t>關鍵字研究：</a:t>
            </a:r>
            <a:endParaRPr lang="en-US" altLang="zh-TW" sz="6300" dirty="0">
              <a:solidFill>
                <a:srgbClr val="7030A0"/>
              </a:solidFill>
            </a:endParaRPr>
          </a:p>
          <a:p>
            <a:pPr lvl="1"/>
            <a:r>
              <a:rPr lang="zh-CN" altLang="en-US" sz="5100" dirty="0"/>
              <a:t>把</a:t>
            </a:r>
            <a:r>
              <a:rPr lang="en-US" altLang="zh-CN" sz="5100" dirty="0"/>
              <a:t>【</a:t>
            </a:r>
            <a:r>
              <a:rPr lang="zh-CN" altLang="en-US" sz="5100" dirty="0">
                <a:solidFill>
                  <a:srgbClr val="C00000"/>
                </a:solidFill>
                <a:highlight>
                  <a:srgbClr val="FFFF00"/>
                </a:highlight>
              </a:rPr>
              <a:t>熱門關鍵字</a:t>
            </a:r>
            <a:r>
              <a:rPr lang="zh-CN" altLang="en-US" sz="5100" dirty="0"/>
              <a:t>，</a:t>
            </a:r>
            <a:r>
              <a:rPr lang="zh-CN" altLang="en-US" sz="5100" dirty="0">
                <a:solidFill>
                  <a:srgbClr val="C00000"/>
                </a:solidFill>
                <a:highlight>
                  <a:srgbClr val="FFFF00"/>
                </a:highlight>
              </a:rPr>
              <a:t>長尾關鍵字</a:t>
            </a:r>
            <a:r>
              <a:rPr lang="zh-CN" altLang="en-US" sz="5100" dirty="0"/>
              <a:t>，</a:t>
            </a:r>
            <a:r>
              <a:rPr lang="zh-CN" altLang="en-US" sz="5100" dirty="0">
                <a:solidFill>
                  <a:srgbClr val="C00000"/>
                </a:solidFill>
                <a:highlight>
                  <a:srgbClr val="FFFF00"/>
                </a:highlight>
              </a:rPr>
              <a:t>交易關鍵字</a:t>
            </a:r>
            <a:r>
              <a:rPr lang="en-US" altLang="zh-CN" sz="5100" dirty="0"/>
              <a:t>】</a:t>
            </a:r>
            <a:r>
              <a:rPr lang="zh-CN" altLang="en-US" sz="5100" dirty="0"/>
              <a:t>放入文章內容</a:t>
            </a:r>
            <a:endParaRPr lang="en-US" altLang="zh-CN" sz="5100" dirty="0"/>
          </a:p>
          <a:p>
            <a:pPr lvl="1"/>
            <a:r>
              <a:rPr lang="zh-CN" altLang="en-US" sz="5400" dirty="0">
                <a:solidFill>
                  <a:srgbClr val="C00000"/>
                </a:solidFill>
              </a:rPr>
              <a:t>搜尋的關鍵字是一種流行，經常改變</a:t>
            </a:r>
            <a:endParaRPr lang="en-US" altLang="zh-TW" sz="5400" dirty="0">
              <a:solidFill>
                <a:srgbClr val="C00000"/>
              </a:solidFill>
            </a:endParaRPr>
          </a:p>
          <a:p>
            <a:pPr lvl="1"/>
            <a:r>
              <a:rPr lang="zh-CN" altLang="en-US" sz="5100" dirty="0">
                <a:solidFill>
                  <a:srgbClr val="C00000"/>
                </a:solidFill>
              </a:rPr>
              <a:t>因此文章要定期修正</a:t>
            </a:r>
            <a:r>
              <a:rPr lang="en-US" altLang="zh-CN" sz="5100" dirty="0">
                <a:solidFill>
                  <a:srgbClr val="C00000"/>
                </a:solidFill>
              </a:rPr>
              <a:t>【</a:t>
            </a:r>
            <a:r>
              <a:rPr lang="zh-CN" altLang="en-US" sz="5100" dirty="0">
                <a:solidFill>
                  <a:srgbClr val="C00000"/>
                </a:solidFill>
              </a:rPr>
              <a:t>熱門關鍵字</a:t>
            </a:r>
            <a:r>
              <a:rPr lang="en-US" altLang="zh-CN" sz="5100" dirty="0">
                <a:solidFill>
                  <a:srgbClr val="C00000"/>
                </a:solidFill>
              </a:rPr>
              <a:t>】</a:t>
            </a:r>
          </a:p>
          <a:p>
            <a:r>
              <a:rPr lang="en-US" altLang="zh-CN" sz="4000" dirty="0">
                <a:solidFill>
                  <a:srgbClr val="7030A0"/>
                </a:solidFill>
              </a:rPr>
              <a:t>2.</a:t>
            </a:r>
            <a:r>
              <a:rPr lang="zh-TW" altLang="en-US" sz="4000" dirty="0">
                <a:solidFill>
                  <a:srgbClr val="7030A0"/>
                </a:solidFill>
              </a:rPr>
              <a:t>內容品質</a:t>
            </a:r>
            <a:r>
              <a:rPr lang="zh-CN" altLang="en-US" sz="4000" dirty="0">
                <a:solidFill>
                  <a:srgbClr val="7030A0"/>
                </a:solidFill>
              </a:rPr>
              <a:t>好：</a:t>
            </a:r>
            <a:endParaRPr lang="en-US" altLang="zh-TW" sz="4000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User</a:t>
            </a:r>
            <a:r>
              <a:rPr lang="zh-CN" altLang="en-US" dirty="0"/>
              <a:t>能夠從中得到想知道的內容</a:t>
            </a:r>
            <a:endParaRPr lang="en-US" altLang="zh-CN" dirty="0"/>
          </a:p>
          <a:p>
            <a:pPr lvl="1"/>
            <a:r>
              <a:rPr lang="zh-CN" altLang="en-US" dirty="0"/>
              <a:t>充分使用多媒體：文章，圖片，影片</a:t>
            </a:r>
            <a:endParaRPr lang="en-US" altLang="zh-CN" dirty="0"/>
          </a:p>
          <a:p>
            <a:r>
              <a:rPr lang="en-US" altLang="zh-CN" sz="4000" dirty="0">
                <a:solidFill>
                  <a:srgbClr val="7030A0"/>
                </a:solidFill>
              </a:rPr>
              <a:t>3.</a:t>
            </a:r>
            <a:r>
              <a:rPr lang="zh-CN" altLang="en-US" sz="4000" dirty="0">
                <a:solidFill>
                  <a:srgbClr val="7030A0"/>
                </a:solidFill>
              </a:rPr>
              <a:t>網站權威性高，專業可信度高：</a:t>
            </a:r>
            <a:endParaRPr lang="en-US" altLang="zh-CN" sz="4000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被很多外部網站引用</a:t>
            </a:r>
            <a:endParaRPr lang="en-US" altLang="zh-CN" dirty="0"/>
          </a:p>
          <a:p>
            <a:pPr lvl="1"/>
            <a:r>
              <a:rPr lang="zh-CN" altLang="en-US" dirty="0"/>
              <a:t>被很多推薦</a:t>
            </a:r>
            <a:endParaRPr lang="en-US" altLang="zh-TW" dirty="0"/>
          </a:p>
          <a:p>
            <a:r>
              <a:rPr lang="en-US" altLang="zh-CN" sz="4000" dirty="0">
                <a:solidFill>
                  <a:srgbClr val="7030A0"/>
                </a:solidFill>
              </a:rPr>
              <a:t>4.</a:t>
            </a:r>
            <a:r>
              <a:rPr lang="zh-CN" altLang="en-US" sz="4000" dirty="0">
                <a:solidFill>
                  <a:srgbClr val="7030A0"/>
                </a:solidFill>
              </a:rPr>
              <a:t>使用者體驗好：</a:t>
            </a:r>
            <a:endParaRPr lang="en-US" altLang="zh-CN" sz="4000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網頁讀取速度快</a:t>
            </a:r>
            <a:endParaRPr lang="en-US" altLang="zh-CN" dirty="0"/>
          </a:p>
          <a:p>
            <a:pPr lvl="1"/>
            <a:r>
              <a:rPr lang="zh-CN" altLang="en-US" dirty="0"/>
              <a:t>在手機</a:t>
            </a:r>
            <a:r>
              <a:rPr lang="zh-TW" altLang="en-US" dirty="0"/>
              <a:t>、</a:t>
            </a:r>
            <a:r>
              <a:rPr lang="zh-CN" altLang="en-US" dirty="0"/>
              <a:t>平板</a:t>
            </a:r>
            <a:r>
              <a:rPr lang="zh-TW" altLang="en-US" dirty="0"/>
              <a:t>、</a:t>
            </a:r>
            <a:r>
              <a:rPr lang="zh-CN" altLang="en-US" dirty="0"/>
              <a:t>電腦，各種平台都可以讀取</a:t>
            </a:r>
            <a:endParaRPr lang="en-US" altLang="zh-CN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02CE6F9-B875-43CB-8741-0A472F52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處理</a:t>
            </a:r>
            <a:r>
              <a:rPr lang="en-US" altLang="zh-CN" sz="4800" dirty="0"/>
              <a:t>Google</a:t>
            </a:r>
            <a:r>
              <a:rPr lang="zh-CN" altLang="en-US" sz="4800" dirty="0"/>
              <a:t>排名網站的</a:t>
            </a:r>
            <a:r>
              <a:rPr lang="en-US" altLang="zh-CN" sz="4800" dirty="0"/>
              <a:t>4</a:t>
            </a:r>
            <a:r>
              <a:rPr lang="zh-CN" altLang="en-US" sz="4800" dirty="0"/>
              <a:t>個重點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143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1866507"/>
            <a:ext cx="8495931" cy="2856322"/>
          </a:xfrm>
        </p:spPr>
        <p:txBody>
          <a:bodyPr>
            <a:normAutofit/>
          </a:bodyPr>
          <a:lstStyle/>
          <a:p>
            <a:r>
              <a:rPr lang="zh-CN" altLang="en-US" dirty="0"/>
              <a:t>本學期</a:t>
            </a:r>
            <a:r>
              <a:rPr lang="zh-TW" altLang="en-US" dirty="0"/>
              <a:t> </a:t>
            </a:r>
            <a:r>
              <a:rPr lang="en-US" altLang="zh-TW" dirty="0"/>
              <a:t>SEO</a:t>
            </a:r>
            <a:r>
              <a:rPr lang="zh-CN" altLang="en-US" dirty="0"/>
              <a:t>網頁</a:t>
            </a:r>
            <a:endParaRPr lang="en-US" altLang="zh-CN" dirty="0"/>
          </a:p>
          <a:p>
            <a:r>
              <a:rPr lang="zh-CN" altLang="en-US" dirty="0"/>
              <a:t>的實作步驟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9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b="1" dirty="0"/>
              <a:t>什麼是 SEO</a:t>
            </a:r>
            <a:r>
              <a:rPr dirty="0"/>
              <a:t>：</a:t>
            </a:r>
            <a:endParaRPr lang="en-US" dirty="0"/>
          </a:p>
          <a:p>
            <a:pPr lvl="1"/>
            <a:r>
              <a:rPr dirty="0"/>
              <a:t>SEO（搜尋引擎最佳化）是一系列技術和策略，</a:t>
            </a:r>
            <a:endParaRPr lang="en-US" dirty="0"/>
          </a:p>
          <a:p>
            <a:pPr lvl="1"/>
            <a:r>
              <a:rPr dirty="0"/>
              <a:t>目的是</a:t>
            </a:r>
            <a:r>
              <a:rPr sz="4000" dirty="0">
                <a:solidFill>
                  <a:srgbClr val="C00000"/>
                </a:solidFill>
                <a:highlight>
                  <a:srgbClr val="FFFF00"/>
                </a:highlight>
              </a:rPr>
              <a:t>提升網站在搜尋引擎中的排名</a:t>
            </a:r>
            <a:r>
              <a:rPr dirty="0"/>
              <a:t>，</a:t>
            </a:r>
            <a:endParaRPr lang="en-US" dirty="0"/>
          </a:p>
          <a:p>
            <a:pPr lvl="1"/>
            <a:r>
              <a:rPr dirty="0"/>
              <a:t>從而</a:t>
            </a:r>
            <a:r>
              <a:rPr dirty="0">
                <a:solidFill>
                  <a:srgbClr val="C00000"/>
                </a:solidFill>
              </a:rPr>
              <a:t>增加網站的可見度和流量</a:t>
            </a:r>
            <a:r>
              <a:rPr dirty="0"/>
              <a:t>。</a:t>
            </a:r>
            <a:endParaRPr lang="en-US" dirty="0"/>
          </a:p>
          <a:p>
            <a:r>
              <a:rPr b="1" dirty="0"/>
              <a:t>SEO 的重要性</a:t>
            </a:r>
            <a:r>
              <a:rPr dirty="0"/>
              <a:t>：</a:t>
            </a:r>
            <a:endParaRPr lang="en-US" dirty="0"/>
          </a:p>
          <a:p>
            <a:pPr lvl="1"/>
            <a:r>
              <a:rPr dirty="0"/>
              <a:t>現代網路中，搜尋引擎是用戶發現內容的主要工具。</a:t>
            </a:r>
            <a:endParaRPr lang="en-US" dirty="0"/>
          </a:p>
          <a:p>
            <a:pPr lvl="1"/>
            <a:r>
              <a:rPr dirty="0"/>
              <a:t>透過有效的 SEO，可以讓網站在相關搜尋中脫穎而出，吸引更多目標客戶。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dirty="0"/>
              <a:t>SEO 的定義與重要性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C7AFE5-C021-4ABB-B7FD-75791E4C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1. </a:t>
            </a:r>
            <a:r>
              <a:rPr lang="zh-TW" altLang="en-US" dirty="0">
                <a:solidFill>
                  <a:srgbClr val="7030A0"/>
                </a:solidFill>
              </a:rPr>
              <a:t>進行關鍵字研究：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Google Ads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Google Trends</a:t>
            </a:r>
            <a:r>
              <a:rPr lang="en-US" altLang="zh-TW" dirty="0"/>
              <a:t> </a:t>
            </a:r>
            <a:r>
              <a:rPr lang="zh-TW" altLang="en-US" dirty="0"/>
              <a:t>或其他關鍵字研究工具，</a:t>
            </a:r>
            <a:endParaRPr lang="en-US" altLang="zh-TW" dirty="0"/>
          </a:p>
          <a:p>
            <a:pPr lvl="1"/>
            <a:r>
              <a:rPr lang="zh-TW" altLang="en-US" dirty="0"/>
              <a:t>找出與您的產品相關的</a:t>
            </a:r>
            <a:r>
              <a:rPr lang="en-US" altLang="zh-CN" dirty="0"/>
              <a:t>【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熱門關鍵字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，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長尾關鍵字</a:t>
            </a:r>
            <a:r>
              <a:rPr lang="en-US" altLang="zh-CN" dirty="0"/>
              <a:t>】</a:t>
            </a:r>
            <a:endParaRPr lang="en-US" altLang="zh-TW" dirty="0"/>
          </a:p>
          <a:p>
            <a:pPr lvl="1"/>
            <a:r>
              <a:rPr lang="zh-TW" altLang="en-US" dirty="0"/>
              <a:t>這能幫助您更好地理解市場需求。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2. </a:t>
            </a:r>
            <a:r>
              <a:rPr lang="zh-TW" altLang="en-US" dirty="0">
                <a:solidFill>
                  <a:srgbClr val="7030A0"/>
                </a:solidFill>
              </a:rPr>
              <a:t>自然融入關鍵字：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在撰寫產品介紹文章時，將研究出的關鍵字自然地融入內容中。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避免過度堆砌關鍵字</a:t>
            </a:r>
            <a:r>
              <a:rPr lang="zh-TW" altLang="en-US" dirty="0">
                <a:solidFill>
                  <a:srgbClr val="C00000"/>
                </a:solidFill>
              </a:rPr>
              <a:t>，以免影響內容的可讀性和用戶體驗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D974356-9061-4C87-AFCC-FC89ACD3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本學期</a:t>
            </a:r>
            <a:r>
              <a:rPr lang="zh-TW" altLang="en-US" dirty="0"/>
              <a:t>的 </a:t>
            </a:r>
            <a:r>
              <a:rPr lang="en-US" altLang="zh-TW" dirty="0"/>
              <a:t>SEO </a:t>
            </a:r>
            <a:r>
              <a:rPr lang="zh-CN" altLang="en-US" dirty="0"/>
              <a:t>網頁實作步驟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9191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C7AFE5-C021-4ABB-B7FD-75791E4C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3. </a:t>
            </a:r>
            <a:r>
              <a:rPr lang="zh-TW" altLang="en-US" dirty="0">
                <a:solidFill>
                  <a:srgbClr val="7030A0"/>
                </a:solidFill>
              </a:rPr>
              <a:t>強調內容的實用性與價值：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在進行關鍵字優化的同時，確保文章的內容對讀者有實際的價值。提供詳細、準確且有用的資訊，以滿足使用者的需求。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4. </a:t>
            </a:r>
            <a:r>
              <a:rPr lang="zh-TW" altLang="en-US" dirty="0">
                <a:solidFill>
                  <a:srgbClr val="7030A0"/>
                </a:solidFill>
              </a:rPr>
              <a:t>優化圖片：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確保圖片具有</a:t>
            </a:r>
            <a:r>
              <a:rPr lang="en-US" altLang="zh-CN" dirty="0"/>
              <a:t>【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描述性的檔名</a:t>
            </a:r>
            <a:r>
              <a:rPr lang="en-US" altLang="zh-CN" dirty="0"/>
              <a:t>】</a:t>
            </a:r>
            <a:r>
              <a:rPr lang="zh-TW" altLang="en-US" dirty="0"/>
              <a:t>和</a:t>
            </a:r>
            <a:r>
              <a:rPr lang="en-US" altLang="zh-CN" dirty="0"/>
              <a:t>【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C00000"/>
                </a:solidFill>
                <a:highlight>
                  <a:srgbClr val="FFFF00"/>
                </a:highlight>
              </a:rPr>
              <a:t>alt 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標籤</a:t>
            </a:r>
            <a:r>
              <a:rPr lang="en-US" altLang="zh-CN" dirty="0"/>
              <a:t>】</a:t>
            </a:r>
            <a:endParaRPr lang="en-US" altLang="zh-TW" dirty="0"/>
          </a:p>
          <a:p>
            <a:pPr lvl="1"/>
            <a:r>
              <a:rPr lang="zh-TW" altLang="en-US" dirty="0"/>
              <a:t>這些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標籤</a:t>
            </a:r>
            <a:r>
              <a:rPr lang="zh-TW" altLang="en-US" dirty="0">
                <a:solidFill>
                  <a:srgbClr val="C00000"/>
                </a:solidFill>
              </a:rPr>
              <a:t>中可以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包含關鍵字</a:t>
            </a:r>
            <a:endParaRPr lang="en-US" altLang="zh-TW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lvl="2"/>
            <a:r>
              <a:rPr lang="zh-TW" altLang="en-US" dirty="0">
                <a:solidFill>
                  <a:srgbClr val="C00000"/>
                </a:solidFill>
              </a:rPr>
              <a:t>幫助搜尋引擎理解圖片的內容，</a:t>
            </a:r>
            <a:endParaRPr lang="en-US" altLang="zh-TW" dirty="0">
              <a:solidFill>
                <a:srgbClr val="C00000"/>
              </a:solidFill>
            </a:endParaRPr>
          </a:p>
          <a:p>
            <a:pPr lvl="2"/>
            <a:r>
              <a:rPr lang="zh-TW" altLang="en-US" dirty="0">
                <a:solidFill>
                  <a:srgbClr val="C00000"/>
                </a:solidFill>
              </a:rPr>
              <a:t>同時提升圖片在 </a:t>
            </a:r>
            <a:r>
              <a:rPr lang="en-US" altLang="zh-TW" dirty="0">
                <a:solidFill>
                  <a:srgbClr val="C00000"/>
                </a:solidFill>
              </a:rPr>
              <a:t>Google </a:t>
            </a:r>
            <a:r>
              <a:rPr lang="zh-TW" altLang="en-US" dirty="0">
                <a:solidFill>
                  <a:srgbClr val="C00000"/>
                </a:solidFill>
              </a:rPr>
              <a:t>圖片搜尋中的可見性。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D974356-9061-4C87-AFCC-FC89ACD3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solidFill>
                  <a:srgbClr val="7030A0"/>
                </a:solidFill>
              </a:rPr>
              <a:t>優化圖片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630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C7AFE5-C021-4ABB-B7FD-75791E4C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5. </a:t>
            </a:r>
            <a:r>
              <a:rPr lang="zh-TW" altLang="en-US" dirty="0">
                <a:solidFill>
                  <a:srgbClr val="7030A0"/>
                </a:solidFill>
              </a:rPr>
              <a:t>技術性 </a:t>
            </a:r>
            <a:r>
              <a:rPr lang="en-US" altLang="zh-TW" dirty="0">
                <a:solidFill>
                  <a:srgbClr val="7030A0"/>
                </a:solidFill>
              </a:rPr>
              <a:t>SEO</a:t>
            </a:r>
            <a:r>
              <a:rPr lang="zh-TW" altLang="en-US" dirty="0">
                <a:solidFill>
                  <a:srgbClr val="7030A0"/>
                </a:solidFill>
              </a:rPr>
              <a:t>：</a:t>
            </a:r>
            <a:endParaRPr lang="en-US" altLang="zh-TW" dirty="0">
              <a:solidFill>
                <a:srgbClr val="7030A0"/>
              </a:solidFill>
            </a:endParaRPr>
          </a:p>
          <a:p>
            <a:r>
              <a:rPr lang="zh-TW" altLang="en-US" dirty="0"/>
              <a:t>確保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網站的技術結構良好</a:t>
            </a:r>
            <a:r>
              <a:rPr lang="zh-CN" altLang="en-US" dirty="0"/>
              <a:t>（必須有</a:t>
            </a:r>
            <a:r>
              <a:rPr lang="en-US" altLang="zh-CN" dirty="0"/>
              <a:t>menu</a:t>
            </a:r>
            <a:r>
              <a:rPr lang="zh-CN" altLang="en-US" dirty="0"/>
              <a:t>或階層樹枝</a:t>
            </a:r>
            <a:r>
              <a:rPr lang="en-US" altLang="zh-CN" dirty="0"/>
              <a:t>menu</a:t>
            </a:r>
            <a:r>
              <a:rPr lang="zh-CN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頁面載入速度快</a:t>
            </a:r>
            <a:r>
              <a:rPr lang="zh-CN" altLang="en-US" dirty="0"/>
              <a:t>（不要載入太大的檔案，或影片）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並且適合</a:t>
            </a:r>
            <a:r>
              <a:rPr lang="zh-CN" altLang="en-US" dirty="0">
                <a:solidFill>
                  <a:srgbClr val="C00000"/>
                </a:solidFill>
              </a:rPr>
              <a:t>各種</a:t>
            </a:r>
            <a:r>
              <a:rPr lang="zh-TW" altLang="en-US" dirty="0">
                <a:solidFill>
                  <a:srgbClr val="C00000"/>
                </a:solidFill>
              </a:rPr>
              <a:t>行動設備</a:t>
            </a:r>
            <a:r>
              <a:rPr lang="zh-CN" altLang="en-US" dirty="0"/>
              <a:t>（使用響應性網頁</a:t>
            </a:r>
            <a:r>
              <a:rPr lang="en-US" altLang="zh-CN" dirty="0"/>
              <a:t>RWD</a:t>
            </a:r>
            <a:r>
              <a:rPr lang="zh-CN" altLang="en-US" dirty="0"/>
              <a:t>）</a:t>
            </a:r>
            <a:endParaRPr lang="en-US" altLang="zh-TW" dirty="0"/>
          </a:p>
          <a:p>
            <a:r>
              <a:rPr lang="zh-TW" altLang="en-US" dirty="0"/>
              <a:t>這些技術性因素對 </a:t>
            </a:r>
            <a:r>
              <a:rPr lang="en-US" altLang="zh-TW" dirty="0"/>
              <a:t>SEO </a:t>
            </a:r>
            <a:r>
              <a:rPr lang="zh-TW" altLang="en-US" dirty="0"/>
              <a:t>也有重要影響。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D974356-9061-4C87-AFCC-FC89ACD3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正確的 </a:t>
            </a:r>
            <a:r>
              <a:rPr lang="en-US" altLang="zh-TW" dirty="0"/>
              <a:t>SEO </a:t>
            </a:r>
            <a:r>
              <a:rPr lang="zh-CN" altLang="en-US" dirty="0"/>
              <a:t>網頁實作步驟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1501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C7AFE5-C021-4ABB-B7FD-75791E4C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1. </a:t>
            </a:r>
            <a:r>
              <a:rPr lang="zh-TW" altLang="en-US" dirty="0">
                <a:solidFill>
                  <a:srgbClr val="7030A0"/>
                </a:solidFill>
              </a:rPr>
              <a:t>進行關鍵字研究：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Google Ads</a:t>
            </a:r>
            <a:r>
              <a:rPr lang="zh-TW" altLang="en-US" dirty="0"/>
              <a:t>找出</a:t>
            </a:r>
            <a:r>
              <a:rPr lang="en-US" altLang="zh-CN" dirty="0"/>
              <a:t>【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熱門關鍵字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，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長尾關鍵字</a:t>
            </a:r>
            <a:r>
              <a:rPr lang="en-US" altLang="zh-CN" dirty="0"/>
              <a:t>】</a:t>
            </a:r>
            <a:endParaRPr lang="en-US" altLang="zh-TW" dirty="0"/>
          </a:p>
          <a:p>
            <a:r>
              <a:rPr lang="en-US" altLang="zh-CN" dirty="0">
                <a:solidFill>
                  <a:srgbClr val="7030A0"/>
                </a:solidFill>
              </a:rPr>
              <a:t>2. </a:t>
            </a:r>
            <a:r>
              <a:rPr lang="zh-TW" altLang="en-US" dirty="0">
                <a:solidFill>
                  <a:srgbClr val="7030A0"/>
                </a:solidFill>
              </a:rPr>
              <a:t>自然融入關鍵字：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選擇</a:t>
            </a:r>
            <a:r>
              <a:rPr lang="en-US" altLang="zh-CN" dirty="0"/>
              <a:t>5</a:t>
            </a:r>
            <a:r>
              <a:rPr lang="zh-CN" altLang="en-US" dirty="0"/>
              <a:t>～</a:t>
            </a:r>
            <a:r>
              <a:rPr lang="en-US" altLang="zh-CN" dirty="0"/>
              <a:t>10</a:t>
            </a:r>
            <a:r>
              <a:rPr lang="zh-CN" altLang="en-US" dirty="0"/>
              <a:t>個關鍵字</a:t>
            </a:r>
            <a:r>
              <a:rPr lang="zh-TW" altLang="en-US" dirty="0"/>
              <a:t>自然地融入內容中。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避免過度堆砌關鍵字</a:t>
            </a:r>
            <a:r>
              <a:rPr lang="zh-TW" altLang="en-US" dirty="0">
                <a:solidFill>
                  <a:srgbClr val="C00000"/>
                </a:solidFill>
              </a:rPr>
              <a:t>，以免影響內容的可讀性和用戶體驗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CN" dirty="0">
                <a:solidFill>
                  <a:srgbClr val="7030A0"/>
                </a:solidFill>
              </a:rPr>
              <a:t>3. </a:t>
            </a:r>
            <a:r>
              <a:rPr lang="zh-TW" altLang="en-US" dirty="0">
                <a:solidFill>
                  <a:srgbClr val="7030A0"/>
                </a:solidFill>
              </a:rPr>
              <a:t>強調內容的實用性與價值：</a:t>
            </a:r>
            <a:endParaRPr lang="en-US" altLang="zh-TW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4. </a:t>
            </a:r>
            <a:r>
              <a:rPr lang="zh-TW" altLang="en-US" dirty="0">
                <a:solidFill>
                  <a:srgbClr val="7030A0"/>
                </a:solidFill>
              </a:rPr>
              <a:t>優化圖片：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確保圖片具有</a:t>
            </a:r>
            <a:r>
              <a:rPr lang="en-US" altLang="zh-CN" dirty="0"/>
              <a:t>【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描述性的檔名</a:t>
            </a:r>
            <a:r>
              <a:rPr lang="en-US" altLang="zh-CN" dirty="0"/>
              <a:t>】</a:t>
            </a:r>
            <a:r>
              <a:rPr lang="zh-TW" altLang="en-US" dirty="0"/>
              <a:t>和</a:t>
            </a:r>
            <a:r>
              <a:rPr lang="en-US" altLang="zh-CN" dirty="0"/>
              <a:t>【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C00000"/>
                </a:solidFill>
                <a:highlight>
                  <a:srgbClr val="FFFF00"/>
                </a:highlight>
              </a:rPr>
              <a:t>alt 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標籤</a:t>
            </a:r>
            <a:r>
              <a:rPr lang="en-US" altLang="zh-CN" dirty="0"/>
              <a:t>】</a:t>
            </a:r>
            <a:endParaRPr lang="en-US" altLang="zh-TW" dirty="0"/>
          </a:p>
          <a:p>
            <a:pPr lvl="1"/>
            <a:r>
              <a:rPr lang="zh-TW" altLang="en-US" dirty="0"/>
              <a:t>這些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標籤</a:t>
            </a:r>
            <a:r>
              <a:rPr lang="zh-TW" altLang="en-US" dirty="0">
                <a:solidFill>
                  <a:srgbClr val="C00000"/>
                </a:solidFill>
              </a:rPr>
              <a:t>中可以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包含關鍵字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，</a:t>
            </a:r>
            <a:r>
              <a:rPr lang="zh-TW" altLang="en-US" dirty="0">
                <a:solidFill>
                  <a:srgbClr val="C00000"/>
                </a:solidFill>
              </a:rPr>
              <a:t>提升圖片在 </a:t>
            </a:r>
            <a:r>
              <a:rPr lang="en-US" altLang="zh-TW" dirty="0">
                <a:solidFill>
                  <a:srgbClr val="C00000"/>
                </a:solidFill>
              </a:rPr>
              <a:t>Google </a:t>
            </a:r>
            <a:r>
              <a:rPr lang="zh-TW" altLang="en-US" dirty="0">
                <a:solidFill>
                  <a:srgbClr val="C00000"/>
                </a:solidFill>
              </a:rPr>
              <a:t>圖片搜尋中的可見性。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5. </a:t>
            </a:r>
            <a:r>
              <a:rPr lang="zh-TW" altLang="en-US" dirty="0">
                <a:solidFill>
                  <a:srgbClr val="7030A0"/>
                </a:solidFill>
              </a:rPr>
              <a:t>技術性 </a:t>
            </a:r>
            <a:r>
              <a:rPr lang="en-US" altLang="zh-TW" dirty="0">
                <a:solidFill>
                  <a:srgbClr val="7030A0"/>
                </a:solidFill>
              </a:rPr>
              <a:t>SEO</a:t>
            </a:r>
            <a:r>
              <a:rPr lang="zh-TW" altLang="en-US" dirty="0">
                <a:solidFill>
                  <a:srgbClr val="7030A0"/>
                </a:solidFill>
              </a:rPr>
              <a:t>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網站的技術結構良好</a:t>
            </a:r>
            <a:r>
              <a:rPr lang="zh-CN" altLang="en-US" dirty="0"/>
              <a:t>（必須有</a:t>
            </a:r>
            <a:r>
              <a:rPr lang="en-US" altLang="zh-CN" dirty="0"/>
              <a:t>menu</a:t>
            </a:r>
            <a:r>
              <a:rPr lang="zh-CN" altLang="en-US" dirty="0"/>
              <a:t>或階層樹枝</a:t>
            </a:r>
            <a:r>
              <a:rPr lang="en-US" altLang="zh-CN" dirty="0"/>
              <a:t>menu</a:t>
            </a:r>
            <a:r>
              <a:rPr lang="zh-CN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頁面載入速度快</a:t>
            </a:r>
            <a:r>
              <a:rPr lang="zh-CN" altLang="en-US" dirty="0"/>
              <a:t>（不要載入太大的檔案，或影片）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並且適合</a:t>
            </a:r>
            <a:r>
              <a:rPr lang="zh-CN" altLang="en-US" dirty="0">
                <a:solidFill>
                  <a:srgbClr val="C00000"/>
                </a:solidFill>
              </a:rPr>
              <a:t>各種</a:t>
            </a:r>
            <a:r>
              <a:rPr lang="zh-TW" altLang="en-US" dirty="0">
                <a:solidFill>
                  <a:srgbClr val="C00000"/>
                </a:solidFill>
              </a:rPr>
              <a:t>行動設備</a:t>
            </a:r>
            <a:r>
              <a:rPr lang="zh-CN" altLang="en-US" dirty="0"/>
              <a:t>（使用響應性網頁</a:t>
            </a:r>
            <a:r>
              <a:rPr lang="en-US" altLang="zh-CN" dirty="0"/>
              <a:t>RWD</a:t>
            </a:r>
            <a:r>
              <a:rPr lang="zh-CN" altLang="en-US" dirty="0"/>
              <a:t>）</a:t>
            </a:r>
            <a:endParaRPr lang="en-US" altLang="zh-TW" dirty="0"/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D974356-9061-4C87-AFCC-FC89ACD3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正確的 </a:t>
            </a:r>
            <a:r>
              <a:rPr lang="en-US" altLang="zh-TW" dirty="0"/>
              <a:t>SEO </a:t>
            </a:r>
            <a:r>
              <a:rPr lang="zh-CN" altLang="en-US" dirty="0"/>
              <a:t>網頁實作步驟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16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904520"/>
            <a:ext cx="8495931" cy="3582638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本課程只講解促進自然流量的</a:t>
            </a:r>
            <a:r>
              <a:rPr lang="en-US" altLang="zh-CN" dirty="0"/>
              <a:t>4</a:t>
            </a:r>
            <a:r>
              <a:rPr lang="zh-CN" altLang="en-US" dirty="0"/>
              <a:t>個核心要素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09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b="1" dirty="0">
                <a:solidFill>
                  <a:srgbClr val="7030A0"/>
                </a:solidFill>
              </a:rPr>
              <a:t>1-</a:t>
            </a:r>
            <a:r>
              <a:rPr b="1" dirty="0">
                <a:solidFill>
                  <a:srgbClr val="7030A0"/>
                </a:solidFill>
              </a:rPr>
              <a:t>關鍵字研究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選擇</a:t>
            </a:r>
            <a:r>
              <a:rPr dirty="0">
                <a:solidFill>
                  <a:srgbClr val="C00000"/>
                </a:solidFill>
              </a:rPr>
              <a:t>與網站內容相關且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搜索量高的關鍵字</a:t>
            </a:r>
            <a:r>
              <a:rPr dirty="0"/>
              <a:t>，這是 SEO 的基礎。</a:t>
            </a:r>
            <a:endParaRPr lang="en-US" dirty="0"/>
          </a:p>
          <a:p>
            <a:r>
              <a:rPr lang="en-US" altLang="zh-CN" b="1" dirty="0">
                <a:solidFill>
                  <a:srgbClr val="7030A0"/>
                </a:solidFill>
              </a:rPr>
              <a:t>2-</a:t>
            </a:r>
            <a:r>
              <a:rPr b="1" dirty="0">
                <a:solidFill>
                  <a:srgbClr val="7030A0"/>
                </a:solidFill>
              </a:rPr>
              <a:t>網站結構優化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</a:rPr>
              <a:t>良好的網站結構</a:t>
            </a:r>
            <a:r>
              <a:rPr dirty="0"/>
              <a:t>有助於搜尋引擎爬蟲更容易索引網站內容，</a:t>
            </a:r>
            <a:endParaRPr lang="en-US" dirty="0"/>
          </a:p>
          <a:p>
            <a:pPr lvl="1"/>
            <a:r>
              <a:rPr dirty="0"/>
              <a:t>包括</a:t>
            </a:r>
            <a:r>
              <a:rPr lang="zh-CN" altLang="en-US" dirty="0"/>
              <a:t>：</a:t>
            </a:r>
            <a:r>
              <a:rPr dirty="0">
                <a:solidFill>
                  <a:srgbClr val="C00000"/>
                </a:solidFill>
              </a:rPr>
              <a:t>清晰的導航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dirty="0"/>
              <a:t>和</a:t>
            </a:r>
            <a:r>
              <a:rPr dirty="0">
                <a:solidFill>
                  <a:srgbClr val="C00000"/>
                </a:solidFill>
              </a:rPr>
              <a:t>內部鏈接結構</a:t>
            </a:r>
            <a:r>
              <a:rPr dirty="0"/>
              <a:t>。</a:t>
            </a:r>
            <a:endParaRPr lang="en-US" dirty="0"/>
          </a:p>
          <a:p>
            <a:r>
              <a:rPr lang="en-US" altLang="zh-CN" b="1" dirty="0">
                <a:solidFill>
                  <a:srgbClr val="7030A0"/>
                </a:solidFill>
              </a:rPr>
              <a:t>3-</a:t>
            </a:r>
            <a:r>
              <a:rPr lang="zh-CN" altLang="en-US" b="1" dirty="0">
                <a:solidFill>
                  <a:srgbClr val="7030A0"/>
                </a:solidFill>
              </a:rPr>
              <a:t>網站</a:t>
            </a:r>
            <a:r>
              <a:rPr lang="zh-TW" altLang="en-US" b="1" dirty="0">
                <a:solidFill>
                  <a:srgbClr val="7030A0"/>
                </a:solidFill>
              </a:rPr>
              <a:t>內容品質</a:t>
            </a:r>
            <a:r>
              <a:rPr lang="zh-CN" altLang="en-US" b="1" dirty="0">
                <a:solidFill>
                  <a:srgbClr val="7030A0"/>
                </a:solidFill>
              </a:rPr>
              <a:t>必須好</a:t>
            </a:r>
            <a:r>
              <a:rPr lang="en-US" altLang="zh-CN" b="1" dirty="0">
                <a:solidFill>
                  <a:srgbClr val="7030A0"/>
                </a:solidFill>
              </a:rPr>
              <a:t>(</a:t>
            </a:r>
            <a:r>
              <a:rPr lang="zh-CN" altLang="en-US" b="1" dirty="0">
                <a:solidFill>
                  <a:srgbClr val="7030A0"/>
                </a:solidFill>
              </a:rPr>
              <a:t>實用，容易吸引人停留</a:t>
            </a:r>
            <a:r>
              <a:rPr lang="en-US" altLang="zh-CN" b="1" dirty="0">
                <a:solidFill>
                  <a:srgbClr val="7030A0"/>
                </a:solidFill>
              </a:rPr>
              <a:t>)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高品質的內容</a:t>
            </a:r>
            <a:r>
              <a:rPr dirty="0"/>
              <a:t>能夠</a:t>
            </a:r>
            <a:r>
              <a:rPr dirty="0">
                <a:solidFill>
                  <a:srgbClr val="C00000"/>
                </a:solidFill>
              </a:rPr>
              <a:t>吸引訪客，並且增加停留時</a:t>
            </a:r>
            <a:r>
              <a:rPr dirty="0"/>
              <a:t>間，有助於提升排名。</a:t>
            </a:r>
            <a:endParaRPr lang="en-US" dirty="0"/>
          </a:p>
          <a:p>
            <a:r>
              <a:rPr lang="en-US" altLang="zh-CN" b="1" dirty="0">
                <a:solidFill>
                  <a:srgbClr val="7030A0"/>
                </a:solidFill>
              </a:rPr>
              <a:t>4-</a:t>
            </a:r>
            <a:r>
              <a:rPr b="1" dirty="0">
                <a:solidFill>
                  <a:srgbClr val="7030A0"/>
                </a:solidFill>
              </a:rPr>
              <a:t>外部鏈接（Backlinks）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來自其他網站的鏈接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，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能夠提高網站的權重</a:t>
            </a:r>
            <a:r>
              <a:rPr dirty="0"/>
              <a:t>，</a:t>
            </a:r>
            <a:endParaRPr lang="en-US" dirty="0"/>
          </a:p>
          <a:p>
            <a:pPr lvl="1"/>
            <a:r>
              <a:rPr dirty="0"/>
              <a:t>這在搜尋引擎排名中具有重要影響。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dirty="0"/>
              <a:t>SEO 的核心要素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/>
          </a:bodyPr>
          <a:lstStyle/>
          <a:p>
            <a:r>
              <a:rPr lang="zh-CN" altLang="en-US" sz="8000" dirty="0"/>
              <a:t>關鍵字有</a:t>
            </a:r>
            <a:r>
              <a:rPr lang="en-US" altLang="zh-CN" sz="8000" dirty="0"/>
              <a:t>4</a:t>
            </a:r>
            <a:r>
              <a:rPr lang="zh-CN" altLang="en-US" sz="8000" dirty="0"/>
              <a:t>種</a:t>
            </a:r>
            <a:endParaRPr lang="en-US" altLang="zh-CN" sz="8000" dirty="0"/>
          </a:p>
          <a:p>
            <a:r>
              <a:rPr lang="zh-CN" altLang="en-US" sz="8000" dirty="0"/>
              <a:t>意圖型態</a:t>
            </a:r>
            <a:endParaRPr lang="en-US" altLang="zh-TW" sz="115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26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0D129C1-925D-4561-AD4F-3757266B0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1E948F-5F77-45BB-89A6-E4DB62D9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關鍵字有</a:t>
            </a:r>
            <a:r>
              <a:rPr lang="en-US" altLang="zh-CN" dirty="0"/>
              <a:t>4</a:t>
            </a:r>
            <a:r>
              <a:rPr lang="zh-CN" altLang="en-US" dirty="0"/>
              <a:t>種意圖型態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540219-396C-472D-8032-1A17D26C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0" y="1689264"/>
            <a:ext cx="9142857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76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2356701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這</a:t>
            </a:r>
            <a:r>
              <a:rPr lang="en-US" altLang="zh-CN" sz="4800" dirty="0"/>
              <a:t>4</a:t>
            </a:r>
            <a:r>
              <a:rPr lang="zh-CN" altLang="en-US" sz="4800" dirty="0"/>
              <a:t>種意圖型態關鍵字</a:t>
            </a:r>
            <a:endParaRPr lang="en-US" altLang="zh-CN" sz="4800" dirty="0"/>
          </a:p>
          <a:p>
            <a:r>
              <a:rPr lang="zh-CN" altLang="en-US" sz="4800" dirty="0"/>
              <a:t>哪一種的月搜尋量最多？</a:t>
            </a:r>
            <a:endParaRPr lang="en-US" altLang="zh-TW" dirty="0">
              <a:solidFill>
                <a:srgbClr val="7030A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CAF83B-6069-40D8-85D8-E47B056E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45" y="3572759"/>
            <a:ext cx="5497382" cy="284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32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F24ADD3-0F24-472B-BA38-C8F2A1734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種</a:t>
            </a:r>
            <a:r>
              <a:rPr lang="en-US" altLang="zh-CN" dirty="0"/>
              <a:t>【</a:t>
            </a:r>
            <a:r>
              <a:rPr lang="zh-CN" altLang="en-US" dirty="0"/>
              <a:t>只是想了解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dirty="0"/>
              <a:t>大多數的搜尋都是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</a:rPr>
              <a:t>只是想了解</a:t>
            </a:r>
            <a:r>
              <a:rPr lang="en-US" altLang="zh-CN" dirty="0"/>
              <a:t>】</a:t>
            </a:r>
            <a:r>
              <a:rPr lang="zh-CN" altLang="en-US" dirty="0"/>
              <a:t>，沒有想要購買</a:t>
            </a:r>
            <a:endParaRPr lang="en-US" altLang="zh-CN" dirty="0"/>
          </a:p>
          <a:p>
            <a:pPr lvl="1"/>
            <a:r>
              <a:rPr lang="zh-CN" altLang="en-US" dirty="0"/>
              <a:t>搜尋量：最多，大概有</a:t>
            </a:r>
            <a:r>
              <a:rPr lang="en-US" altLang="zh-CN" dirty="0"/>
              <a:t>1</a:t>
            </a:r>
            <a:r>
              <a:rPr lang="zh-CN" altLang="en-US" dirty="0"/>
              <a:t>萬～</a:t>
            </a:r>
            <a:r>
              <a:rPr lang="en-US" altLang="zh-CN" dirty="0"/>
              <a:t>100</a:t>
            </a:r>
            <a:r>
              <a:rPr lang="zh-CN" altLang="en-US" dirty="0"/>
              <a:t>萬</a:t>
            </a:r>
            <a:endParaRPr lang="en-US" altLang="zh-CN" dirty="0"/>
          </a:p>
          <a:p>
            <a:pPr lvl="1"/>
            <a:r>
              <a:rPr lang="zh-CN" altLang="en-US" dirty="0"/>
              <a:t>稱為：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核心關鍵字</a:t>
            </a:r>
            <a:r>
              <a:rPr lang="en-US" altLang="zh-CN" dirty="0"/>
              <a:t>】</a:t>
            </a: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41FA829-5C26-4A7C-B1E7-12D0C7C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哪一種的月搜尋量最多？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B3967F-2C4A-4E39-9A18-9A489622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8" y="3837643"/>
            <a:ext cx="5497382" cy="284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什麼稱為</a:t>
            </a:r>
            <a:r>
              <a:rPr lang="en-US" altLang="zh-CN" dirty="0"/>
              <a:t>【</a:t>
            </a:r>
            <a:r>
              <a:rPr lang="zh-CN" altLang="en-US" dirty="0"/>
              <a:t>自然流量</a:t>
            </a:r>
            <a:r>
              <a:rPr lang="en-US" altLang="zh-CN" dirty="0"/>
              <a:t>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048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F24ADD3-0F24-472B-BA38-C8F2A1734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TW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種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</a:rPr>
              <a:t>多個關鍵字組合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dirty="0"/>
              <a:t>稱為：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長尾關鍵字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dirty="0"/>
              <a:t>意圖：</a:t>
            </a:r>
            <a:r>
              <a:rPr lang="zh-CN" altLang="en-US" dirty="0">
                <a:solidFill>
                  <a:srgbClr val="C00000"/>
                </a:solidFill>
              </a:rPr>
              <a:t>非常有購買意圖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41FA829-5C26-4A7C-B1E7-12D0C7C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哪一種的月搜尋量最少？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B3967F-2C4A-4E39-9A18-9A489622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45" y="3572759"/>
            <a:ext cx="5497382" cy="284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9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4</a:t>
            </a:r>
            <a:r>
              <a:rPr lang="zh-CN" altLang="en-US" sz="4800" dirty="0"/>
              <a:t>種意圖型態關鍵字的搜尋量分佈圖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0" y="1600200"/>
            <a:ext cx="9144000" cy="453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3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5400" dirty="0"/>
              <a:t>你認為網頁應該設定上面</a:t>
            </a:r>
            <a:r>
              <a:rPr lang="en-US" altLang="zh-CN" sz="5400" dirty="0"/>
              <a:t>3</a:t>
            </a:r>
            <a:r>
              <a:rPr lang="zh-CN" altLang="en-US" sz="5400" dirty="0"/>
              <a:t>種</a:t>
            </a:r>
            <a:r>
              <a:rPr lang="en-US" altLang="zh-CN" sz="5400" dirty="0"/>
              <a:t>【SEO</a:t>
            </a:r>
            <a:r>
              <a:rPr lang="zh-CN" altLang="en-US" sz="5400" dirty="0"/>
              <a:t>關鍵字</a:t>
            </a:r>
            <a:r>
              <a:rPr lang="en-US" altLang="zh-CN" sz="5400" dirty="0"/>
              <a:t>】</a:t>
            </a:r>
            <a:r>
              <a:rPr lang="zh-CN" altLang="en-US" sz="5400" dirty="0"/>
              <a:t>的哪一種？才能讓我的網頁流量明顯上提？</a:t>
            </a:r>
            <a:endParaRPr lang="en-US" altLang="zh-TW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010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3999" cy="51212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若是設定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核心關鍵字</a:t>
            </a:r>
            <a:r>
              <a:rPr lang="en-US" altLang="zh-CN" dirty="0"/>
              <a:t>】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C00000"/>
                </a:solidFill>
              </a:rPr>
              <a:t>汽車美容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搜尋量</a:t>
            </a:r>
            <a:r>
              <a:rPr lang="en-US" altLang="zh-CN" dirty="0"/>
              <a:t>/</a:t>
            </a:r>
            <a:r>
              <a:rPr lang="zh-CN" altLang="en-US" dirty="0"/>
              <a:t>月：可以達到</a:t>
            </a:r>
            <a:r>
              <a:rPr lang="en-US" altLang="zh-CN" dirty="0">
                <a:solidFill>
                  <a:srgbClr val="C00000"/>
                </a:solidFill>
              </a:rPr>
              <a:t>10</a:t>
            </a:r>
            <a:r>
              <a:rPr lang="zh-CN" altLang="en-US" dirty="0">
                <a:solidFill>
                  <a:srgbClr val="C00000"/>
                </a:solidFill>
              </a:rPr>
              <a:t>萬～</a:t>
            </a:r>
            <a:r>
              <a:rPr lang="en-US" altLang="zh-CN" dirty="0">
                <a:solidFill>
                  <a:srgbClr val="C00000"/>
                </a:solidFill>
              </a:rPr>
              <a:t>100</a:t>
            </a:r>
            <a:r>
              <a:rPr lang="zh-CN" altLang="en-US" dirty="0">
                <a:solidFill>
                  <a:srgbClr val="C00000"/>
                </a:solidFill>
              </a:rPr>
              <a:t>萬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這是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</a:rPr>
              <a:t>非常大的流量</a:t>
            </a:r>
            <a:r>
              <a:rPr lang="en-US" altLang="zh-CN" dirty="0"/>
              <a:t>】</a:t>
            </a:r>
            <a:r>
              <a:rPr lang="zh-CN" altLang="en-US" dirty="0"/>
              <a:t>來源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Google</a:t>
            </a:r>
            <a:r>
              <a:rPr lang="zh-CN" altLang="en-US" dirty="0"/>
              <a:t>引擎若排名在前</a:t>
            </a:r>
            <a:r>
              <a:rPr lang="en-US" altLang="zh-CN" dirty="0"/>
              <a:t>2</a:t>
            </a:r>
            <a:r>
              <a:rPr lang="zh-CN" altLang="en-US" dirty="0"/>
              <a:t>頁，就可以分一杯羹</a:t>
            </a:r>
            <a:r>
              <a:rPr lang="en-US" altLang="zh-CN" sz="2000" dirty="0"/>
              <a:t>(</a:t>
            </a:r>
            <a:r>
              <a:rPr lang="zh-CN" altLang="en-US" sz="2000" dirty="0"/>
              <a:t>流量</a:t>
            </a:r>
            <a:r>
              <a:rPr lang="en-US" altLang="zh-CN" sz="2000" dirty="0"/>
              <a:t>)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問題是</a:t>
            </a:r>
            <a:r>
              <a:rPr lang="zh-CN" altLang="en-US" dirty="0"/>
              <a:t>：</a:t>
            </a:r>
            <a:r>
              <a:rPr lang="en-US" altLang="zh-CN" dirty="0">
                <a:highlight>
                  <a:srgbClr val="FFFF00"/>
                </a:highlight>
              </a:rPr>
              <a:t>【</a:t>
            </a:r>
            <a:r>
              <a:rPr lang="zh-CN" altLang="en-US" dirty="0">
                <a:highlight>
                  <a:srgbClr val="FFFF00"/>
                </a:highlight>
              </a:rPr>
              <a:t>符合這個關鍵字</a:t>
            </a:r>
            <a:r>
              <a:rPr lang="en-US" altLang="zh-CN" dirty="0">
                <a:highlight>
                  <a:srgbClr val="FFFF00"/>
                </a:highlight>
              </a:rPr>
              <a:t>】</a:t>
            </a:r>
            <a:r>
              <a:rPr lang="zh-CN" altLang="en-US" dirty="0">
                <a:highlight>
                  <a:srgbClr val="FFFF00"/>
                </a:highlight>
              </a:rPr>
              <a:t>的網站很多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競爭非常激烈，你的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新手網頁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>
                <a:solidFill>
                  <a:srgbClr val="C00000"/>
                </a:solidFill>
              </a:rPr>
              <a:t>，根本無法排在前面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頁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設定哪一種關鍵字，才能讓我的</a:t>
            </a:r>
            <a:br>
              <a:rPr lang="en-US" altLang="zh-CN" sz="4800" dirty="0"/>
            </a:br>
            <a:r>
              <a:rPr lang="en-US" altLang="zh-CN" sz="4800" dirty="0"/>
              <a:t>【</a:t>
            </a:r>
            <a:r>
              <a:rPr lang="zh-CN" altLang="en-US" sz="4800" dirty="0"/>
              <a:t>新手網頁</a:t>
            </a:r>
            <a:r>
              <a:rPr lang="en-US" altLang="zh-CN" sz="4800" dirty="0"/>
              <a:t>】</a:t>
            </a:r>
            <a:r>
              <a:rPr lang="zh-CN" altLang="en-US" sz="4800" dirty="0"/>
              <a:t>流量明顯上提？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912" y="4821174"/>
            <a:ext cx="4110087" cy="20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09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1" y="782425"/>
            <a:ext cx="8673025" cy="4647414"/>
          </a:xfrm>
        </p:spPr>
        <p:txBody>
          <a:bodyPr>
            <a:normAutofit fontScale="92500"/>
          </a:bodyPr>
          <a:lstStyle/>
          <a:p>
            <a:pPr algn="l"/>
            <a:r>
              <a:rPr lang="zh-CN" altLang="en-US" sz="4600" u="sng" dirty="0"/>
              <a:t>策略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4700" dirty="0"/>
              <a:t>新手網頁的策略是要：</a:t>
            </a:r>
            <a:endParaRPr lang="en-US" altLang="zh-CN" sz="4700" dirty="0"/>
          </a:p>
          <a:p>
            <a:r>
              <a:rPr lang="zh-CN" altLang="en-US" sz="4700" dirty="0"/>
              <a:t>讓</a:t>
            </a:r>
            <a:r>
              <a:rPr lang="en-US" altLang="zh-CN" sz="4700" dirty="0"/>
              <a:t>Google</a:t>
            </a:r>
            <a:r>
              <a:rPr lang="zh-CN" altLang="en-US" sz="4700" dirty="0"/>
              <a:t>對你的</a:t>
            </a:r>
            <a:r>
              <a:rPr lang="en-US" altLang="zh-CN" sz="4700" dirty="0"/>
              <a:t>【</a:t>
            </a:r>
            <a:r>
              <a:rPr lang="zh-CN" altLang="en-US" sz="4700" dirty="0">
                <a:solidFill>
                  <a:srgbClr val="C00000"/>
                </a:solidFill>
              </a:rPr>
              <a:t>信用評級</a:t>
            </a:r>
            <a:r>
              <a:rPr lang="en-US" altLang="zh-CN" sz="4700" dirty="0"/>
              <a:t>】</a:t>
            </a:r>
            <a:r>
              <a:rPr lang="zh-CN" altLang="en-US" sz="4400" dirty="0">
                <a:highlight>
                  <a:srgbClr val="FFFF00"/>
                </a:highlight>
              </a:rPr>
              <a:t>短期內快速</a:t>
            </a:r>
            <a:r>
              <a:rPr lang="zh-CN" altLang="en-US" sz="4700" dirty="0">
                <a:highlight>
                  <a:srgbClr val="FFFF00"/>
                </a:highlight>
              </a:rPr>
              <a:t>提高</a:t>
            </a:r>
            <a:r>
              <a:rPr lang="zh-CN" altLang="en-US" sz="4700" dirty="0"/>
              <a:t>，</a:t>
            </a:r>
            <a:endParaRPr lang="en-US" altLang="zh-CN" sz="4700" dirty="0"/>
          </a:p>
          <a:p>
            <a:r>
              <a:rPr lang="zh-CN" altLang="en-US" sz="4300" dirty="0"/>
              <a:t>才會將你的網站分數提高，排名往前</a:t>
            </a:r>
            <a:endParaRPr lang="en-US" altLang="zh-TW" sz="43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71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056672D-D58B-4F8D-9993-25BF8CEF4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1.</a:t>
            </a:r>
            <a:r>
              <a:rPr lang="en-US" altLang="zh-CN" sz="5400" dirty="0"/>
              <a:t>【</a:t>
            </a:r>
            <a:r>
              <a:rPr lang="zh-CN" altLang="en-US" sz="5400" dirty="0"/>
              <a:t>策略</a:t>
            </a:r>
            <a:r>
              <a:rPr lang="en-US" altLang="zh-CN" sz="5400" dirty="0"/>
              <a:t>】</a:t>
            </a:r>
            <a:r>
              <a:rPr lang="zh-CN" altLang="en-US" sz="5400" dirty="0"/>
              <a:t>：</a:t>
            </a:r>
            <a:endParaRPr lang="en-US" altLang="zh-CN" sz="5400" dirty="0"/>
          </a:p>
          <a:p>
            <a:pPr lvl="1"/>
            <a:r>
              <a:rPr lang="zh-CN" altLang="en-US" sz="4000" dirty="0"/>
              <a:t>想辦法讓</a:t>
            </a:r>
            <a:r>
              <a:rPr lang="en-US" altLang="zh-CN" sz="4000" dirty="0"/>
              <a:t>user</a:t>
            </a:r>
            <a:r>
              <a:rPr lang="zh-CN" altLang="en-US" sz="4000" dirty="0"/>
              <a:t>在這</a:t>
            </a:r>
            <a:r>
              <a:rPr lang="en-US" altLang="zh-CN" sz="4000" dirty="0"/>
              <a:t>3</a:t>
            </a:r>
            <a:r>
              <a:rPr lang="zh-CN" altLang="en-US" sz="4000" dirty="0"/>
              <a:t>個月內有機會</a:t>
            </a:r>
            <a:r>
              <a:rPr lang="zh-CN" altLang="en-US" sz="4000" dirty="0">
                <a:solidFill>
                  <a:srgbClr val="7030A0"/>
                </a:solidFill>
              </a:rPr>
              <a:t>點按到你的網站</a:t>
            </a:r>
            <a:r>
              <a:rPr lang="zh-CN" altLang="en-US" sz="4000" dirty="0"/>
              <a:t>，</a:t>
            </a:r>
            <a:endParaRPr lang="en-US" altLang="zh-CN" sz="4000" dirty="0"/>
          </a:p>
          <a:p>
            <a:pPr lvl="1"/>
            <a:r>
              <a:rPr lang="zh-CN" altLang="en-US" sz="4000" dirty="0"/>
              <a:t>而且能夠停留</a:t>
            </a:r>
            <a:r>
              <a:rPr lang="en-US" altLang="zh-CN" sz="4000" dirty="0"/>
              <a:t>1</a:t>
            </a:r>
            <a:r>
              <a:rPr lang="zh-CN" altLang="en-US" sz="4000" dirty="0"/>
              <a:t>分鐘以上</a:t>
            </a:r>
            <a:endParaRPr lang="en-US" altLang="zh-CN" sz="4000" dirty="0"/>
          </a:p>
          <a:p>
            <a:pPr lvl="1"/>
            <a:r>
              <a:rPr lang="zh-CN" altLang="en-US" sz="4000" dirty="0"/>
              <a:t>因為：</a:t>
            </a:r>
            <a:r>
              <a:rPr lang="zh-CN" altLang="en-US" sz="4000" dirty="0">
                <a:solidFill>
                  <a:srgbClr val="C00000"/>
                </a:solidFill>
              </a:rPr>
              <a:t>只要有</a:t>
            </a:r>
            <a:r>
              <a:rPr lang="en-US" altLang="zh-CN" sz="4000" dirty="0">
                <a:solidFill>
                  <a:srgbClr val="C00000"/>
                </a:solidFill>
              </a:rPr>
              <a:t>user</a:t>
            </a:r>
            <a:r>
              <a:rPr lang="zh-CN" altLang="en-US" sz="4000" dirty="0">
                <a:solidFill>
                  <a:srgbClr val="C00000"/>
                </a:solidFill>
              </a:rPr>
              <a:t>能夠不斷地瀏覽你的網站且停留，你的</a:t>
            </a:r>
            <a:r>
              <a:rPr lang="en-US" altLang="zh-CN" sz="4000" dirty="0">
                <a:solidFill>
                  <a:srgbClr val="C00000"/>
                </a:solidFill>
              </a:rPr>
              <a:t>【</a:t>
            </a:r>
            <a:r>
              <a:rPr lang="zh-CN" altLang="en-US" sz="4000" dirty="0">
                <a:solidFill>
                  <a:srgbClr val="C00000"/>
                </a:solidFill>
              </a:rPr>
              <a:t>信用評級</a:t>
            </a:r>
            <a:r>
              <a:rPr lang="en-US" altLang="zh-CN" sz="4000" dirty="0">
                <a:solidFill>
                  <a:srgbClr val="C00000"/>
                </a:solidFill>
              </a:rPr>
              <a:t>】</a:t>
            </a:r>
            <a:r>
              <a:rPr lang="zh-CN" altLang="en-US" sz="4000" dirty="0">
                <a:solidFill>
                  <a:srgbClr val="C00000"/>
                </a:solidFill>
              </a:rPr>
              <a:t>分數就會逐漸提高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948A575-91D2-4005-8F1C-8AB4214F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</a:t>
            </a:r>
            <a:r>
              <a:rPr lang="zh-CN" altLang="en-US" sz="4800" dirty="0"/>
              <a:t>讓</a:t>
            </a:r>
            <a:r>
              <a:rPr lang="en-US" altLang="zh-CN" sz="4800" dirty="0"/>
              <a:t>Google</a:t>
            </a:r>
            <a:r>
              <a:rPr lang="zh-CN" altLang="en-US" sz="4800" dirty="0"/>
              <a:t>對你的</a:t>
            </a:r>
            <a:r>
              <a:rPr lang="en-US" altLang="zh-CN" sz="4800" dirty="0"/>
              <a:t>【</a:t>
            </a:r>
            <a:r>
              <a:rPr lang="zh-CN" altLang="en-US" sz="4800" dirty="0">
                <a:solidFill>
                  <a:srgbClr val="C00000"/>
                </a:solidFill>
              </a:rPr>
              <a:t>信用評級</a:t>
            </a:r>
            <a:r>
              <a:rPr lang="en-US" altLang="zh-CN" sz="4800" dirty="0"/>
              <a:t>】</a:t>
            </a:r>
            <a:r>
              <a:rPr lang="zh-CN" altLang="en-US" sz="4800" dirty="0"/>
              <a:t>短期內快速提高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0777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1" y="782425"/>
            <a:ext cx="8673025" cy="4647414"/>
          </a:xfrm>
        </p:spPr>
        <p:txBody>
          <a:bodyPr>
            <a:normAutofit/>
          </a:bodyPr>
          <a:lstStyle/>
          <a:p>
            <a:pPr algn="l"/>
            <a:r>
              <a:rPr lang="zh-CN" altLang="en-US" sz="4600" u="sng" dirty="0"/>
              <a:t>策略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4700" dirty="0"/>
              <a:t>所以</a:t>
            </a:r>
            <a:r>
              <a:rPr lang="en-US" altLang="zh-CN" sz="4700" dirty="0"/>
              <a:t>【</a:t>
            </a:r>
            <a:r>
              <a:rPr lang="zh-CN" altLang="en-US" sz="4700" dirty="0"/>
              <a:t>新手網頁</a:t>
            </a:r>
            <a:r>
              <a:rPr lang="en-US" altLang="zh-CN" sz="4700" dirty="0"/>
              <a:t>】</a:t>
            </a:r>
            <a:r>
              <a:rPr lang="zh-CN" altLang="en-US" sz="4700" dirty="0"/>
              <a:t>的策略方法是：</a:t>
            </a:r>
            <a:endParaRPr lang="en-US" altLang="zh-CN" sz="4700" dirty="0"/>
          </a:p>
          <a:p>
            <a:r>
              <a:rPr lang="zh-CN" altLang="en-US" sz="6000" dirty="0">
                <a:solidFill>
                  <a:srgbClr val="7030A0"/>
                </a:solidFill>
              </a:rPr>
              <a:t>先由</a:t>
            </a:r>
            <a:r>
              <a:rPr lang="en-US" altLang="zh-CN" sz="6000" dirty="0">
                <a:solidFill>
                  <a:srgbClr val="7030A0"/>
                </a:solidFill>
              </a:rPr>
              <a:t>【</a:t>
            </a:r>
            <a:r>
              <a:rPr lang="zh-CN" altLang="en-US" sz="6000" dirty="0">
                <a:solidFill>
                  <a:srgbClr val="7030A0"/>
                </a:solidFill>
              </a:rPr>
              <a:t>長尾關鍵字</a:t>
            </a:r>
            <a:r>
              <a:rPr lang="en-US" altLang="zh-CN" sz="6000" dirty="0">
                <a:solidFill>
                  <a:srgbClr val="7030A0"/>
                </a:solidFill>
              </a:rPr>
              <a:t>】</a:t>
            </a:r>
            <a:r>
              <a:rPr lang="zh-CN" altLang="en-US" sz="6000" dirty="0">
                <a:solidFill>
                  <a:srgbClr val="7030A0"/>
                </a:solidFill>
              </a:rPr>
              <a:t>入手</a:t>
            </a:r>
            <a:endParaRPr lang="en-US" altLang="zh-TW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21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【</a:t>
            </a:r>
            <a:r>
              <a:rPr lang="zh-CN" altLang="en-US" sz="4800" dirty="0"/>
              <a:t>新手網頁</a:t>
            </a:r>
            <a:r>
              <a:rPr lang="en-US" altLang="zh-CN" sz="4800" dirty="0"/>
              <a:t>】</a:t>
            </a:r>
            <a:r>
              <a:rPr lang="zh-CN" altLang="en-US" sz="4800" dirty="0"/>
              <a:t>的策略方法是：</a:t>
            </a:r>
            <a:br>
              <a:rPr lang="en-US" altLang="zh-CN" sz="4800" dirty="0"/>
            </a:br>
            <a:r>
              <a:rPr lang="zh-CN" altLang="en-US" sz="4800" dirty="0"/>
              <a:t>步驟</a:t>
            </a:r>
            <a:r>
              <a:rPr lang="en-US" altLang="zh-CN" sz="4800" dirty="0"/>
              <a:t>1</a:t>
            </a:r>
            <a:r>
              <a:rPr lang="zh-CN" altLang="en-US" sz="4800" dirty="0"/>
              <a:t>：</a:t>
            </a:r>
            <a:r>
              <a:rPr lang="zh-CN" altLang="en-US" dirty="0">
                <a:solidFill>
                  <a:srgbClr val="7030A0"/>
                </a:solidFill>
              </a:rPr>
              <a:t>先由</a:t>
            </a:r>
            <a:r>
              <a:rPr lang="en-US" altLang="zh-CN" dirty="0">
                <a:solidFill>
                  <a:srgbClr val="7030A0"/>
                </a:solidFill>
              </a:rPr>
              <a:t>【</a:t>
            </a:r>
            <a:r>
              <a:rPr lang="zh-CN" altLang="en-US" dirty="0">
                <a:solidFill>
                  <a:srgbClr val="7030A0"/>
                </a:solidFill>
              </a:rPr>
              <a:t>長尾關鍵字</a:t>
            </a:r>
            <a:r>
              <a:rPr lang="en-US" altLang="zh-CN" dirty="0">
                <a:solidFill>
                  <a:srgbClr val="7030A0"/>
                </a:solidFill>
              </a:rPr>
              <a:t>】</a:t>
            </a:r>
            <a:r>
              <a:rPr lang="zh-CN" altLang="en-US" dirty="0">
                <a:solidFill>
                  <a:srgbClr val="7030A0"/>
                </a:solidFill>
              </a:rPr>
              <a:t>入手</a:t>
            </a:r>
            <a:endParaRPr lang="en-US" altLang="zh-TW" sz="6600" dirty="0">
              <a:solidFill>
                <a:srgbClr val="7030A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0" y="1600200"/>
            <a:ext cx="9144000" cy="453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73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原因：</a:t>
            </a:r>
            <a:endParaRPr lang="en-US" altLang="zh-CN" dirty="0"/>
          </a:p>
          <a:p>
            <a:pPr lvl="1"/>
            <a:r>
              <a:rPr lang="en-US" altLang="zh-CN" sz="3200" dirty="0"/>
              <a:t>1.</a:t>
            </a:r>
            <a:r>
              <a:rPr lang="zh-CN" altLang="en-US" sz="3200" dirty="0">
                <a:solidFill>
                  <a:srgbClr val="C00000"/>
                </a:solidFill>
              </a:rPr>
              <a:t>符合長尾關鍵字的網站比較少，</a:t>
            </a:r>
            <a:r>
              <a:rPr lang="zh-CN" altLang="en-US" sz="3200" dirty="0">
                <a:solidFill>
                  <a:srgbClr val="C00000"/>
                </a:solidFill>
                <a:highlight>
                  <a:srgbClr val="FFFF00"/>
                </a:highlight>
              </a:rPr>
              <a:t>競爭少</a:t>
            </a:r>
            <a:endParaRPr lang="en-US" altLang="zh-CN" sz="32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lvl="1"/>
            <a:r>
              <a:rPr lang="en-US" altLang="zh-CN" sz="3200" dirty="0"/>
              <a:t>2.user</a:t>
            </a:r>
            <a:r>
              <a:rPr lang="zh-CN" altLang="en-US" sz="3200" dirty="0"/>
              <a:t>搜尋</a:t>
            </a:r>
            <a:r>
              <a:rPr lang="en-US" altLang="zh-CN" sz="3200" dirty="0"/>
              <a:t>【</a:t>
            </a:r>
            <a:r>
              <a:rPr lang="zh-CN" altLang="en-US" sz="3200" dirty="0">
                <a:highlight>
                  <a:srgbClr val="FFFF00"/>
                </a:highlight>
              </a:rPr>
              <a:t>汽車美容 台中推薦 價格</a:t>
            </a:r>
            <a:r>
              <a:rPr lang="en-US" altLang="zh-CN" sz="3200" dirty="0"/>
              <a:t>】</a:t>
            </a:r>
          </a:p>
          <a:p>
            <a:pPr lvl="1"/>
            <a:r>
              <a:rPr lang="en-US" altLang="zh-CN" sz="3200" dirty="0"/>
              <a:t>2.</a:t>
            </a:r>
            <a:r>
              <a:rPr lang="zh-CN" altLang="en-US" sz="3200" dirty="0"/>
              <a:t>你的</a:t>
            </a:r>
            <a:r>
              <a:rPr lang="en-US" altLang="zh-CN" sz="3200" dirty="0"/>
              <a:t>【</a:t>
            </a:r>
            <a:r>
              <a:rPr lang="zh-CN" altLang="en-US" sz="3200" dirty="0"/>
              <a:t>新手網頁</a:t>
            </a:r>
            <a:r>
              <a:rPr lang="en-US" altLang="zh-CN" sz="3200" dirty="0"/>
              <a:t>】</a:t>
            </a:r>
            <a:r>
              <a:rPr lang="zh-CN" altLang="en-US" sz="3200" dirty="0"/>
              <a:t>會出現</a:t>
            </a:r>
            <a:r>
              <a:rPr lang="zh-CN" altLang="en-US" sz="3200" dirty="0">
                <a:solidFill>
                  <a:srgbClr val="7030A0"/>
                </a:solidFill>
              </a:rPr>
              <a:t>在搜尋後的第</a:t>
            </a:r>
            <a:r>
              <a:rPr lang="en-US" altLang="zh-CN" sz="3200" dirty="0">
                <a:solidFill>
                  <a:srgbClr val="7030A0"/>
                </a:solidFill>
              </a:rPr>
              <a:t>1</a:t>
            </a:r>
            <a:r>
              <a:rPr lang="zh-CN" altLang="en-US" sz="3200" dirty="0">
                <a:solidFill>
                  <a:srgbClr val="7030A0"/>
                </a:solidFill>
              </a:rPr>
              <a:t>頁</a:t>
            </a:r>
            <a:r>
              <a:rPr lang="zh-CN" altLang="en-US" sz="3200" dirty="0"/>
              <a:t>，</a:t>
            </a:r>
            <a:endParaRPr lang="en-US" altLang="zh-CN" sz="3200" dirty="0"/>
          </a:p>
          <a:p>
            <a:pPr lvl="1"/>
            <a:r>
              <a:rPr lang="en-US" altLang="zh-CN" sz="3200" dirty="0"/>
              <a:t>3.</a:t>
            </a:r>
            <a:r>
              <a:rPr lang="en-US" altLang="zh-CN" sz="3200" dirty="0">
                <a:solidFill>
                  <a:srgbClr val="C00000"/>
                </a:solidFill>
              </a:rPr>
              <a:t>user</a:t>
            </a:r>
            <a:r>
              <a:rPr lang="zh-CN" altLang="en-US" sz="3200" dirty="0">
                <a:solidFill>
                  <a:srgbClr val="C00000"/>
                </a:solidFill>
              </a:rPr>
              <a:t>很容易觸擊到你的網站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C00000"/>
                </a:solidFill>
              </a:rPr>
              <a:t>4.</a:t>
            </a:r>
            <a:r>
              <a:rPr lang="zh-CN" altLang="en-US" sz="3200" dirty="0">
                <a:solidFill>
                  <a:srgbClr val="C00000"/>
                </a:solidFill>
              </a:rPr>
              <a:t>優點：</a:t>
            </a:r>
            <a:r>
              <a:rPr lang="en-US" altLang="zh-CN" sz="3200" dirty="0">
                <a:solidFill>
                  <a:srgbClr val="C00000"/>
                </a:solidFill>
              </a:rPr>
              <a:t>【</a:t>
            </a:r>
            <a:r>
              <a:rPr lang="zh-CN" altLang="en-US" sz="3200" dirty="0">
                <a:solidFill>
                  <a:srgbClr val="C00000"/>
                </a:solidFill>
                <a:highlight>
                  <a:srgbClr val="FFFF00"/>
                </a:highlight>
              </a:rPr>
              <a:t>長尾關鍵字</a:t>
            </a:r>
            <a:r>
              <a:rPr lang="en-US" altLang="zh-CN" sz="3200" dirty="0">
                <a:solidFill>
                  <a:srgbClr val="C00000"/>
                </a:solidFill>
              </a:rPr>
              <a:t>】</a:t>
            </a:r>
            <a:r>
              <a:rPr lang="zh-CN" altLang="en-US" sz="3200" dirty="0">
                <a:solidFill>
                  <a:srgbClr val="C00000"/>
                </a:solidFill>
              </a:rPr>
              <a:t>進來的流量，</a:t>
            </a:r>
            <a:r>
              <a:rPr lang="zh-CN" altLang="en-US" sz="3200" dirty="0">
                <a:solidFill>
                  <a:srgbClr val="C00000"/>
                </a:solidFill>
                <a:highlight>
                  <a:srgbClr val="FFFF00"/>
                </a:highlight>
              </a:rPr>
              <a:t>是有購買意願的流量</a:t>
            </a:r>
            <a:endParaRPr lang="zh-TW" altLang="en-US" sz="32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【</a:t>
            </a:r>
            <a:r>
              <a:rPr lang="zh-CN" altLang="en-US" sz="4800" dirty="0"/>
              <a:t>新手網頁</a:t>
            </a:r>
            <a:r>
              <a:rPr lang="en-US" altLang="zh-CN" sz="4800" dirty="0"/>
              <a:t>】</a:t>
            </a:r>
            <a:r>
              <a:rPr lang="zh-CN" altLang="en-US" sz="4800" dirty="0"/>
              <a:t>的策略方法是：</a:t>
            </a:r>
            <a:br>
              <a:rPr lang="en-US" altLang="zh-CN" sz="4800" dirty="0"/>
            </a:br>
            <a:r>
              <a:rPr lang="zh-CN" altLang="en-US" sz="4800" dirty="0"/>
              <a:t>步驟</a:t>
            </a:r>
            <a:r>
              <a:rPr lang="en-US" altLang="zh-CN" sz="4800" dirty="0"/>
              <a:t>1</a:t>
            </a:r>
            <a:r>
              <a:rPr lang="zh-CN" altLang="en-US" sz="4800" dirty="0"/>
              <a:t>：</a:t>
            </a:r>
            <a:r>
              <a:rPr lang="zh-CN" altLang="en-US" dirty="0">
                <a:solidFill>
                  <a:srgbClr val="7030A0"/>
                </a:solidFill>
              </a:rPr>
              <a:t>先由</a:t>
            </a:r>
            <a:r>
              <a:rPr lang="en-US" altLang="zh-CN" dirty="0">
                <a:solidFill>
                  <a:srgbClr val="7030A0"/>
                </a:solidFill>
              </a:rPr>
              <a:t>【</a:t>
            </a:r>
            <a:r>
              <a:rPr lang="zh-CN" altLang="en-US" dirty="0">
                <a:solidFill>
                  <a:srgbClr val="7030A0"/>
                </a:solidFill>
              </a:rPr>
              <a:t>長尾關鍵字</a:t>
            </a:r>
            <a:r>
              <a:rPr lang="en-US" altLang="zh-CN" dirty="0">
                <a:solidFill>
                  <a:srgbClr val="7030A0"/>
                </a:solidFill>
              </a:rPr>
              <a:t>】</a:t>
            </a:r>
            <a:r>
              <a:rPr lang="zh-CN" altLang="en-US" dirty="0">
                <a:solidFill>
                  <a:srgbClr val="7030A0"/>
                </a:solidFill>
              </a:rPr>
              <a:t>入手</a:t>
            </a:r>
            <a:endParaRPr lang="en-US" altLang="zh-TW" sz="6600" dirty="0">
              <a:solidFill>
                <a:srgbClr val="7030A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497" y="5190319"/>
            <a:ext cx="3089703" cy="153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3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原因：</a:t>
            </a:r>
            <a:endParaRPr lang="en-US" altLang="zh-CN" dirty="0"/>
          </a:p>
          <a:p>
            <a:pPr lvl="1"/>
            <a:r>
              <a:rPr lang="en-US" altLang="zh-CN" sz="3200" dirty="0"/>
              <a:t>1.</a:t>
            </a:r>
            <a:r>
              <a:rPr lang="zh-CN" altLang="en-US" sz="3200" dirty="0">
                <a:solidFill>
                  <a:srgbClr val="7030A0"/>
                </a:solidFill>
              </a:rPr>
              <a:t>一旦你的網站經常被點擊率，</a:t>
            </a:r>
            <a:r>
              <a:rPr lang="en-US" altLang="zh-CN" sz="3200" dirty="0">
                <a:solidFill>
                  <a:srgbClr val="7030A0"/>
                </a:solidFill>
              </a:rPr>
              <a:t>【</a:t>
            </a:r>
            <a:r>
              <a:rPr lang="zh-CN" altLang="en-US" sz="3200" dirty="0">
                <a:solidFill>
                  <a:srgbClr val="7030A0"/>
                </a:solidFill>
              </a:rPr>
              <a:t>信用評級</a:t>
            </a:r>
            <a:r>
              <a:rPr lang="en-US" altLang="zh-CN" sz="3200" dirty="0">
                <a:solidFill>
                  <a:srgbClr val="7030A0"/>
                </a:solidFill>
              </a:rPr>
              <a:t>】</a:t>
            </a:r>
            <a:r>
              <a:rPr lang="zh-CN" altLang="en-US" sz="3200" dirty="0">
                <a:solidFill>
                  <a:srgbClr val="7030A0"/>
                </a:solidFill>
              </a:rPr>
              <a:t>就會提高</a:t>
            </a:r>
            <a:endParaRPr lang="en-US" altLang="zh-CN" sz="3200" dirty="0">
              <a:solidFill>
                <a:srgbClr val="7030A0"/>
              </a:solidFill>
              <a:highlight>
                <a:srgbClr val="FFFF00"/>
              </a:highlight>
            </a:endParaRPr>
          </a:p>
          <a:p>
            <a:pPr lvl="1"/>
            <a:r>
              <a:rPr lang="en-US" altLang="zh-CN" sz="3200" dirty="0"/>
              <a:t>2.</a:t>
            </a:r>
            <a:r>
              <a:rPr lang="zh-CN" altLang="en-US" sz="3200" dirty="0"/>
              <a:t>這時候</a:t>
            </a:r>
            <a:r>
              <a:rPr lang="en-US" altLang="zh-CN" sz="3200" dirty="0"/>
              <a:t>user</a:t>
            </a:r>
            <a:r>
              <a:rPr lang="zh-CN" altLang="en-US" sz="3200" dirty="0"/>
              <a:t>搜尋</a:t>
            </a:r>
            <a:r>
              <a:rPr lang="en-US" altLang="zh-CN" sz="3200" dirty="0"/>
              <a:t>【</a:t>
            </a:r>
            <a:r>
              <a:rPr lang="zh-CN" altLang="en-US" sz="3200" dirty="0">
                <a:highlight>
                  <a:srgbClr val="FFFF00"/>
                </a:highlight>
              </a:rPr>
              <a:t>汽車美容 推薦</a:t>
            </a:r>
            <a:r>
              <a:rPr lang="en-US" altLang="zh-CN" sz="3200" dirty="0"/>
              <a:t>】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rgbClr val="7030A0"/>
                </a:solidFill>
              </a:rPr>
              <a:t>你的網站就會出現在搜尋後的第</a:t>
            </a:r>
            <a:r>
              <a:rPr lang="en-US" altLang="zh-CN" sz="3200" dirty="0">
                <a:solidFill>
                  <a:srgbClr val="7030A0"/>
                </a:solidFill>
              </a:rPr>
              <a:t>1,2</a:t>
            </a:r>
            <a:r>
              <a:rPr lang="zh-CN" altLang="en-US" sz="3200" dirty="0">
                <a:solidFill>
                  <a:srgbClr val="7030A0"/>
                </a:solidFill>
              </a:rPr>
              <a:t>頁</a:t>
            </a:r>
            <a:r>
              <a:rPr lang="zh-CN" altLang="en-US" sz="3200" dirty="0"/>
              <a:t>，</a:t>
            </a:r>
            <a:endParaRPr lang="en-US" altLang="zh-CN" sz="3200" dirty="0"/>
          </a:p>
          <a:p>
            <a:pPr lvl="1"/>
            <a:r>
              <a:rPr lang="en-US" altLang="zh-CN" sz="3200" dirty="0"/>
              <a:t>3.</a:t>
            </a:r>
            <a:r>
              <a:rPr lang="en-US" altLang="zh-CN" sz="3200" dirty="0">
                <a:solidFill>
                  <a:srgbClr val="C00000"/>
                </a:solidFill>
              </a:rPr>
              <a:t>user</a:t>
            </a:r>
            <a:r>
              <a:rPr lang="zh-CN" altLang="en-US" sz="3200" dirty="0">
                <a:solidFill>
                  <a:srgbClr val="C00000"/>
                </a:solidFill>
              </a:rPr>
              <a:t>很容易觸擊到你的網站</a:t>
            </a:r>
            <a:endParaRPr lang="zh-TW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【</a:t>
            </a:r>
            <a:r>
              <a:rPr lang="zh-CN" altLang="en-US" sz="4800" dirty="0"/>
              <a:t>新手網頁</a:t>
            </a:r>
            <a:r>
              <a:rPr lang="en-US" altLang="zh-CN" sz="4800" dirty="0"/>
              <a:t>】</a:t>
            </a:r>
            <a:r>
              <a:rPr lang="zh-CN" altLang="en-US" sz="4800" dirty="0"/>
              <a:t>的策略方法是：</a:t>
            </a:r>
            <a:br>
              <a:rPr lang="en-US" altLang="zh-CN" sz="4800" dirty="0"/>
            </a:br>
            <a:r>
              <a:rPr lang="zh-CN" altLang="en-US" sz="4800" dirty="0"/>
              <a:t>步驟</a:t>
            </a:r>
            <a:r>
              <a:rPr lang="en-US" altLang="zh-CN" sz="4800" dirty="0"/>
              <a:t>2</a:t>
            </a:r>
            <a:r>
              <a:rPr lang="zh-CN" altLang="en-US" sz="4800" dirty="0"/>
              <a:t>：</a:t>
            </a:r>
            <a:r>
              <a:rPr lang="zh-CN" altLang="en-US" dirty="0">
                <a:solidFill>
                  <a:srgbClr val="7030A0"/>
                </a:solidFill>
              </a:rPr>
              <a:t>再做</a:t>
            </a:r>
            <a:r>
              <a:rPr lang="en-US" altLang="zh-CN" dirty="0">
                <a:solidFill>
                  <a:srgbClr val="7030A0"/>
                </a:solidFill>
              </a:rPr>
              <a:t>【</a:t>
            </a:r>
            <a:r>
              <a:rPr lang="zh-CN" altLang="en-US" dirty="0">
                <a:solidFill>
                  <a:srgbClr val="7030A0"/>
                </a:solidFill>
              </a:rPr>
              <a:t>肥肚關鍵字</a:t>
            </a:r>
            <a:r>
              <a:rPr lang="en-US" altLang="zh-CN" dirty="0">
                <a:solidFill>
                  <a:srgbClr val="7030A0"/>
                </a:solidFill>
              </a:rPr>
              <a:t>】</a:t>
            </a:r>
            <a:endParaRPr lang="en-US" altLang="zh-TW" sz="6600" dirty="0">
              <a:solidFill>
                <a:srgbClr val="7030A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30" y="4952067"/>
            <a:ext cx="3570470" cy="17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9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447379A-8A8B-4F19-94C8-8EA46C45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【</a:t>
            </a:r>
            <a:r>
              <a:rPr lang="zh-TW" altLang="en-US" dirty="0"/>
              <a:t>自然流量</a:t>
            </a:r>
            <a:r>
              <a:rPr lang="en-US" altLang="zh-TW" dirty="0"/>
              <a:t>】Organic Traffic</a:t>
            </a:r>
          </a:p>
          <a:p>
            <a:pPr lvl="1"/>
            <a:r>
              <a:rPr lang="zh-TW" altLang="en-US" dirty="0"/>
              <a:t>是指通過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非付費</a:t>
            </a:r>
            <a:r>
              <a:rPr lang="zh-TW" altLang="en-US" dirty="0"/>
              <a:t>的方式，自然地從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搜尋引擎進入網站的訪客流量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這些訪客是</a:t>
            </a:r>
            <a:r>
              <a:rPr lang="zh-TW" altLang="en-US" dirty="0">
                <a:solidFill>
                  <a:srgbClr val="C00000"/>
                </a:solidFill>
              </a:rPr>
              <a:t>通過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搜尋引擎</a:t>
            </a:r>
            <a:r>
              <a:rPr lang="zh-TW" altLang="en-US" dirty="0">
                <a:solidFill>
                  <a:srgbClr val="C00000"/>
                </a:solidFill>
              </a:rPr>
              <a:t>（如 </a:t>
            </a:r>
            <a:r>
              <a:rPr lang="en-US" altLang="zh-TW" dirty="0">
                <a:solidFill>
                  <a:srgbClr val="C00000"/>
                </a:solidFill>
              </a:rPr>
              <a:t>Google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Bing </a:t>
            </a:r>
            <a:r>
              <a:rPr lang="zh-TW" altLang="en-US" dirty="0">
                <a:solidFill>
                  <a:srgbClr val="C00000"/>
                </a:solidFill>
              </a:rPr>
              <a:t>等）搜尋特定關鍵字，然後點擊搜尋結果中的網站連結進入的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自然流量不包括付費廣告或任何形式的推廣引流，</a:t>
            </a:r>
            <a:endParaRPr lang="en-US" altLang="zh-TW" dirty="0"/>
          </a:p>
          <a:p>
            <a:pPr lvl="1"/>
            <a:r>
              <a:rPr lang="zh-TW" altLang="en-US" dirty="0"/>
              <a:t>而是依靠網站的內容質量和搜尋引擎優化（</a:t>
            </a:r>
            <a:r>
              <a:rPr lang="en-US" altLang="zh-TW" dirty="0"/>
              <a:t>SEO</a:t>
            </a:r>
            <a:r>
              <a:rPr lang="zh-TW" altLang="en-US" dirty="0"/>
              <a:t>）來吸引訪客。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0183C-E037-47C0-8F88-6E28B4FD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水平軸是排名位置，垂直軸是流量</a:t>
            </a:r>
            <a:br>
              <a:rPr lang="en-US" altLang="zh-CN" dirty="0"/>
            </a:br>
            <a:r>
              <a:rPr lang="zh-CN" altLang="en-US" dirty="0"/>
              <a:t>排名越前面，流量越高</a:t>
            </a:r>
            <a:endParaRPr lang="zh-TW" altLang="en-US" dirty="0"/>
          </a:p>
        </p:txBody>
      </p:sp>
      <p:pic>
        <p:nvPicPr>
          <p:cNvPr id="4" name="Picture 2" descr="https://acupun.site/lecture/cmedia/example/chp6/p03.jpg">
            <a:extLst>
              <a:ext uri="{FF2B5EF4-FFF2-40B4-BE49-F238E27FC236}">
                <a16:creationId xmlns:a16="http://schemas.microsoft.com/office/drawing/2014/main" id="{DEF0417E-91D4-430C-8F6F-EEB85E2D2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504" y="1412776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928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原因：</a:t>
            </a:r>
            <a:endParaRPr lang="en-US" altLang="zh-CN" dirty="0"/>
          </a:p>
          <a:p>
            <a:pPr lvl="1"/>
            <a:r>
              <a:rPr lang="en-US" altLang="zh-CN" sz="3200" dirty="0"/>
              <a:t>1.</a:t>
            </a:r>
            <a:r>
              <a:rPr lang="zh-CN" altLang="en-US" sz="3200" dirty="0">
                <a:solidFill>
                  <a:srgbClr val="7030A0"/>
                </a:solidFill>
              </a:rPr>
              <a:t>長期經營，網站不斷被點擊，你的</a:t>
            </a:r>
            <a:r>
              <a:rPr lang="en-US" altLang="zh-CN" sz="3200" dirty="0">
                <a:solidFill>
                  <a:srgbClr val="7030A0"/>
                </a:solidFill>
              </a:rPr>
              <a:t>【</a:t>
            </a:r>
            <a:r>
              <a:rPr lang="zh-CN" altLang="en-US" sz="3200" dirty="0">
                <a:solidFill>
                  <a:srgbClr val="7030A0"/>
                </a:solidFill>
              </a:rPr>
              <a:t>信用評級</a:t>
            </a:r>
            <a:r>
              <a:rPr lang="en-US" altLang="zh-CN" sz="3200" dirty="0">
                <a:solidFill>
                  <a:srgbClr val="7030A0"/>
                </a:solidFill>
              </a:rPr>
              <a:t>】</a:t>
            </a:r>
            <a:r>
              <a:rPr lang="zh-CN" altLang="en-US" sz="3200" dirty="0">
                <a:solidFill>
                  <a:srgbClr val="7030A0"/>
                </a:solidFill>
              </a:rPr>
              <a:t>逐漸提高</a:t>
            </a:r>
            <a:endParaRPr lang="en-US" altLang="zh-CN" sz="3200" dirty="0">
              <a:solidFill>
                <a:srgbClr val="7030A0"/>
              </a:solidFill>
              <a:highlight>
                <a:srgbClr val="FFFF00"/>
              </a:highlight>
            </a:endParaRPr>
          </a:p>
          <a:p>
            <a:pPr lvl="1"/>
            <a:r>
              <a:rPr lang="en-US" altLang="zh-CN" sz="3200" dirty="0"/>
              <a:t>2.</a:t>
            </a:r>
            <a:r>
              <a:rPr lang="zh-CN" altLang="en-US" sz="3200" dirty="0"/>
              <a:t>這時候</a:t>
            </a:r>
            <a:r>
              <a:rPr lang="en-US" altLang="zh-CN" sz="3200" dirty="0"/>
              <a:t>user</a:t>
            </a:r>
            <a:r>
              <a:rPr lang="zh-CN" altLang="en-US" sz="3200" dirty="0"/>
              <a:t>搜尋</a:t>
            </a:r>
            <a:r>
              <a:rPr lang="en-US" altLang="zh-CN" sz="3200" dirty="0"/>
              <a:t>【</a:t>
            </a:r>
            <a:r>
              <a:rPr lang="zh-CN" altLang="en-US" sz="3200" dirty="0">
                <a:highlight>
                  <a:srgbClr val="FFFF00"/>
                </a:highlight>
              </a:rPr>
              <a:t>汽車美容</a:t>
            </a:r>
            <a:r>
              <a:rPr lang="en-US" altLang="zh-CN" sz="3200" dirty="0"/>
              <a:t>】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rgbClr val="7030A0"/>
                </a:solidFill>
              </a:rPr>
              <a:t>你的網站就會出現在搜尋後的第</a:t>
            </a:r>
            <a:r>
              <a:rPr lang="en-US" altLang="zh-CN" sz="3200" dirty="0">
                <a:solidFill>
                  <a:srgbClr val="7030A0"/>
                </a:solidFill>
              </a:rPr>
              <a:t>1,2</a:t>
            </a:r>
            <a:r>
              <a:rPr lang="zh-CN" altLang="en-US" sz="3200" dirty="0">
                <a:solidFill>
                  <a:srgbClr val="7030A0"/>
                </a:solidFill>
              </a:rPr>
              <a:t>頁</a:t>
            </a:r>
            <a:r>
              <a:rPr lang="zh-CN" altLang="en-US" sz="3200" dirty="0"/>
              <a:t>，</a:t>
            </a:r>
            <a:endParaRPr lang="en-US" altLang="zh-CN" sz="3200" dirty="0"/>
          </a:p>
          <a:p>
            <a:pPr lvl="1"/>
            <a:r>
              <a:rPr lang="en-US" altLang="zh-CN" sz="3200" dirty="0"/>
              <a:t>3.</a:t>
            </a:r>
            <a:r>
              <a:rPr lang="en-US" altLang="zh-CN" sz="3200" dirty="0">
                <a:solidFill>
                  <a:srgbClr val="C00000"/>
                </a:solidFill>
              </a:rPr>
              <a:t>user</a:t>
            </a:r>
            <a:r>
              <a:rPr lang="zh-CN" altLang="en-US" sz="3200" dirty="0">
                <a:solidFill>
                  <a:srgbClr val="C00000"/>
                </a:solidFill>
              </a:rPr>
              <a:t>很容易觸擊到你的網站</a:t>
            </a:r>
            <a:endParaRPr lang="zh-TW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【</a:t>
            </a:r>
            <a:r>
              <a:rPr lang="zh-CN" altLang="en-US" sz="4800" dirty="0"/>
              <a:t>新手網頁</a:t>
            </a:r>
            <a:r>
              <a:rPr lang="en-US" altLang="zh-CN" sz="4800" dirty="0"/>
              <a:t>】</a:t>
            </a:r>
            <a:r>
              <a:rPr lang="zh-CN" altLang="en-US" sz="4800" dirty="0"/>
              <a:t>的策略方法是：</a:t>
            </a:r>
            <a:br>
              <a:rPr lang="en-US" altLang="zh-CN" sz="4800" dirty="0"/>
            </a:br>
            <a:r>
              <a:rPr lang="zh-CN" altLang="en-US" sz="4800" dirty="0"/>
              <a:t>步驟</a:t>
            </a:r>
            <a:r>
              <a:rPr lang="en-US" altLang="zh-CN" sz="4800" dirty="0"/>
              <a:t>3</a:t>
            </a:r>
            <a:r>
              <a:rPr lang="zh-CN" altLang="en-US" sz="4800" dirty="0"/>
              <a:t>：</a:t>
            </a:r>
            <a:r>
              <a:rPr lang="zh-CN" altLang="en-US" dirty="0">
                <a:solidFill>
                  <a:srgbClr val="7030A0"/>
                </a:solidFill>
              </a:rPr>
              <a:t>長期再做</a:t>
            </a:r>
            <a:r>
              <a:rPr lang="en-US" altLang="zh-CN" dirty="0">
                <a:solidFill>
                  <a:srgbClr val="7030A0"/>
                </a:solidFill>
              </a:rPr>
              <a:t>【</a:t>
            </a:r>
            <a:r>
              <a:rPr lang="zh-CN" altLang="en-US" dirty="0">
                <a:solidFill>
                  <a:srgbClr val="7030A0"/>
                </a:solidFill>
              </a:rPr>
              <a:t>核心關鍵字</a:t>
            </a:r>
            <a:r>
              <a:rPr lang="en-US" altLang="zh-CN" dirty="0">
                <a:solidFill>
                  <a:srgbClr val="7030A0"/>
                </a:solidFill>
              </a:rPr>
              <a:t>】</a:t>
            </a:r>
            <a:endParaRPr lang="en-US" altLang="zh-TW" sz="6600" dirty="0">
              <a:solidFill>
                <a:srgbClr val="7030A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30" y="5088592"/>
            <a:ext cx="3570470" cy="17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54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1" y="782425"/>
            <a:ext cx="8673025" cy="4647414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這就是一家</a:t>
            </a:r>
            <a:r>
              <a:rPr lang="en-US" altLang="zh-CN" sz="6000" dirty="0"/>
              <a:t>【</a:t>
            </a:r>
            <a:r>
              <a:rPr lang="zh-CN" altLang="en-US" sz="6000" dirty="0">
                <a:solidFill>
                  <a:srgbClr val="7030A0"/>
                </a:solidFill>
              </a:rPr>
              <a:t>商務網站</a:t>
            </a:r>
            <a:r>
              <a:rPr lang="en-US" altLang="zh-CN" sz="6000" dirty="0"/>
              <a:t>】</a:t>
            </a:r>
          </a:p>
          <a:p>
            <a:r>
              <a:rPr lang="zh-CN" altLang="en-US" sz="6000" dirty="0"/>
              <a:t>經由</a:t>
            </a:r>
            <a:r>
              <a:rPr lang="en-US" altLang="zh-CN" sz="6000" dirty="0"/>
              <a:t>【</a:t>
            </a:r>
            <a:r>
              <a:rPr lang="en-US" altLang="zh-CN" sz="6000" dirty="0">
                <a:solidFill>
                  <a:srgbClr val="7030A0"/>
                </a:solidFill>
              </a:rPr>
              <a:t>SEO</a:t>
            </a:r>
            <a:r>
              <a:rPr lang="zh-CN" altLang="en-US" sz="6000" dirty="0">
                <a:solidFill>
                  <a:srgbClr val="7030A0"/>
                </a:solidFill>
              </a:rPr>
              <a:t>關鍵字</a:t>
            </a:r>
            <a:r>
              <a:rPr lang="en-US" altLang="zh-CN" sz="6000" dirty="0"/>
              <a:t>】</a:t>
            </a:r>
          </a:p>
          <a:p>
            <a:r>
              <a:rPr lang="zh-CN" altLang="en-US" sz="6000" dirty="0"/>
              <a:t>的</a:t>
            </a:r>
            <a:r>
              <a:rPr lang="zh-CN" altLang="en-US" sz="6000" dirty="0">
                <a:solidFill>
                  <a:srgbClr val="7030A0"/>
                </a:solidFill>
              </a:rPr>
              <a:t>搜尋引擎行銷策略</a:t>
            </a:r>
            <a:endParaRPr lang="en-US" altLang="zh-TW" sz="7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26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3487917"/>
          </a:xfrm>
        </p:spPr>
        <p:txBody>
          <a:bodyPr>
            <a:normAutofit/>
          </a:bodyPr>
          <a:lstStyle/>
          <a:p>
            <a:r>
              <a:rPr lang="zh-CN" altLang="en-US" dirty="0"/>
              <a:t>重點是</a:t>
            </a:r>
            <a:endParaRPr lang="en-US" altLang="zh-CN" dirty="0"/>
          </a:p>
          <a:p>
            <a:r>
              <a:rPr lang="zh-CN" altLang="en-US" dirty="0"/>
              <a:t>它是完全免費的行銷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45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10066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其實</a:t>
            </a:r>
            <a:r>
              <a:rPr lang="en-US" altLang="zh-CN" sz="5400" dirty="0"/>
              <a:t>【</a:t>
            </a:r>
            <a:r>
              <a:rPr lang="en-US" altLang="zh-CN" sz="5400" dirty="0">
                <a:solidFill>
                  <a:srgbClr val="7030A0"/>
                </a:solidFill>
              </a:rPr>
              <a:t>SEO</a:t>
            </a:r>
            <a:r>
              <a:rPr lang="zh-CN" altLang="en-US" sz="5400" dirty="0">
                <a:solidFill>
                  <a:srgbClr val="7030A0"/>
                </a:solidFill>
              </a:rPr>
              <a:t>關鍵字</a:t>
            </a:r>
            <a:r>
              <a:rPr lang="en-US" altLang="zh-CN" sz="5400" dirty="0"/>
              <a:t>】</a:t>
            </a:r>
          </a:p>
          <a:p>
            <a:r>
              <a:rPr lang="zh-CN" altLang="en-US" sz="5400" dirty="0"/>
              <a:t>就是提升</a:t>
            </a:r>
            <a:r>
              <a:rPr lang="en-US" altLang="zh-CN" sz="5400" dirty="0"/>
              <a:t>Google</a:t>
            </a:r>
            <a:r>
              <a:rPr lang="zh-CN" altLang="en-US" sz="5400" dirty="0"/>
              <a:t>對你網站</a:t>
            </a:r>
            <a:r>
              <a:rPr lang="en-US" altLang="zh-CN" sz="5400" dirty="0"/>
              <a:t>【</a:t>
            </a:r>
            <a:r>
              <a:rPr lang="zh-CN" altLang="en-US" sz="5400" dirty="0"/>
              <a:t>信用評級</a:t>
            </a:r>
            <a:r>
              <a:rPr lang="en-US" altLang="zh-CN" sz="5400" dirty="0"/>
              <a:t>】</a:t>
            </a:r>
            <a:r>
              <a:rPr lang="zh-CN" altLang="en-US" sz="5400" dirty="0"/>
              <a:t>的一個過程</a:t>
            </a:r>
            <a:endParaRPr lang="en-US" altLang="zh-TW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173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100660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【</a:t>
            </a:r>
            <a:r>
              <a:rPr lang="zh-CN" altLang="en-US" sz="6000" dirty="0"/>
              <a:t>信用評級</a:t>
            </a:r>
            <a:r>
              <a:rPr lang="en-US" altLang="zh-CN" sz="6000" dirty="0"/>
              <a:t>】</a:t>
            </a:r>
            <a:r>
              <a:rPr lang="zh-CN" altLang="en-US" sz="6000" dirty="0"/>
              <a:t>高的網站，才會排名前面</a:t>
            </a:r>
            <a:endParaRPr lang="en-US" altLang="zh-TW" sz="6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23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3996965"/>
          </a:xfrm>
        </p:spPr>
        <p:txBody>
          <a:bodyPr>
            <a:normAutofit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5400" dirty="0"/>
              <a:t>在網頁設定</a:t>
            </a:r>
            <a:r>
              <a:rPr lang="en-US" altLang="zh-CN" sz="5400" dirty="0"/>
              <a:t>【SEO</a:t>
            </a:r>
            <a:r>
              <a:rPr lang="zh-CN" altLang="en-US" sz="5400" dirty="0"/>
              <a:t>關鍵字</a:t>
            </a:r>
            <a:r>
              <a:rPr lang="en-US" altLang="zh-CN" sz="5400" dirty="0"/>
              <a:t>】</a:t>
            </a:r>
            <a:r>
              <a:rPr lang="zh-CN" altLang="en-US" sz="5400" dirty="0"/>
              <a:t>後要多久才能見到成效？</a:t>
            </a:r>
            <a:endParaRPr lang="en-US" altLang="zh-TW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15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052F0A8-D31D-4308-8CC5-FEA34B2C8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這與你的競爭對手有關</a:t>
            </a:r>
            <a:r>
              <a:rPr lang="zh-CN" altLang="en-US" dirty="0"/>
              <a:t>，若是他們也都在不斷修正網頁的</a:t>
            </a:r>
            <a:r>
              <a:rPr lang="en-US" altLang="zh-CN" dirty="0"/>
              <a:t>SEO</a:t>
            </a:r>
            <a:r>
              <a:rPr lang="zh-CN" altLang="en-US" dirty="0"/>
              <a:t>，排名也會往前</a:t>
            </a:r>
            <a:endParaRPr lang="en-US" altLang="zh-CN" dirty="0"/>
          </a:p>
          <a:p>
            <a:endParaRPr lang="zh-TW" altLang="en-US" dirty="0"/>
          </a:p>
          <a:p>
            <a:r>
              <a:rPr lang="zh-CN" altLang="en-US" dirty="0">
                <a:solidFill>
                  <a:srgbClr val="7030A0"/>
                </a:solidFill>
              </a:rPr>
              <a:t>中期反應期限：</a:t>
            </a:r>
            <a:r>
              <a:rPr lang="en-US" altLang="zh-TW" dirty="0">
                <a:solidFill>
                  <a:srgbClr val="7030A0"/>
                </a:solidFill>
              </a:rPr>
              <a:t>6</a:t>
            </a:r>
            <a:r>
              <a:rPr lang="zh-TW" altLang="en-US" dirty="0">
                <a:solidFill>
                  <a:srgbClr val="7030A0"/>
                </a:solidFill>
              </a:rPr>
              <a:t>個月：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大多數網站會在</a:t>
            </a:r>
            <a:r>
              <a:rPr lang="en-US" altLang="zh-CN" dirty="0"/>
              <a:t>4</a:t>
            </a:r>
            <a:r>
              <a:rPr lang="zh-TW" altLang="en-US" dirty="0"/>
              <a:t>到</a:t>
            </a:r>
            <a:r>
              <a:rPr lang="en-US" altLang="zh-TW" dirty="0"/>
              <a:t>6</a:t>
            </a:r>
            <a:r>
              <a:rPr lang="zh-TW" altLang="en-US" dirty="0"/>
              <a:t>個月內開始看到更顯著的</a:t>
            </a:r>
            <a:r>
              <a:rPr lang="en-US" altLang="zh-TW" dirty="0"/>
              <a:t>SEO</a:t>
            </a:r>
            <a:r>
              <a:rPr lang="zh-TW" altLang="en-US" dirty="0"/>
              <a:t>成效，</a:t>
            </a:r>
            <a:r>
              <a:rPr lang="zh-TW" altLang="en-US" dirty="0">
                <a:solidFill>
                  <a:srgbClr val="C00000"/>
                </a:solidFill>
              </a:rPr>
              <a:t>如關鍵字排名明顯提升、流量大幅增加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B2C1EE7-161B-4D6A-9EAC-C63BA417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【SEO</a:t>
            </a:r>
            <a:r>
              <a:rPr lang="zh-CN" altLang="en-US" sz="4800" dirty="0"/>
              <a:t>關鍵字</a:t>
            </a:r>
            <a:r>
              <a:rPr lang="en-US" altLang="zh-CN" sz="4800" dirty="0"/>
              <a:t>】</a:t>
            </a:r>
            <a:r>
              <a:rPr lang="zh-CN" altLang="en-US" sz="4800" dirty="0"/>
              <a:t>後要多久才能見到成效？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513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6000" dirty="0"/>
          </a:p>
          <a:p>
            <a:pPr algn="l"/>
            <a:r>
              <a:rPr lang="zh-CN" altLang="en-US" sz="5200" dirty="0"/>
              <a:t>既然文章放入熱門關鍵字，有助於</a:t>
            </a:r>
            <a:r>
              <a:rPr lang="en-US" altLang="zh-CN" sz="5200" dirty="0"/>
              <a:t>user</a:t>
            </a:r>
            <a:r>
              <a:rPr lang="zh-CN" altLang="en-US" sz="5200" dirty="0"/>
              <a:t>看到我的網頁，</a:t>
            </a:r>
            <a:endParaRPr lang="en-US" altLang="zh-CN" sz="5200" dirty="0"/>
          </a:p>
          <a:p>
            <a:pPr algn="l"/>
            <a:r>
              <a:rPr lang="zh-CN" altLang="en-US" sz="5200" dirty="0">
                <a:solidFill>
                  <a:srgbClr val="7030A0"/>
                </a:solidFill>
              </a:rPr>
              <a:t>那麼我放置數十個熱門關鍵字，不就好了嗎？</a:t>
            </a:r>
            <a:endParaRPr lang="en-US" altLang="zh-TW" sz="5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525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4020F84-4DFE-479F-8870-0A72CBEC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7200" dirty="0">
                <a:solidFill>
                  <a:srgbClr val="7030A0"/>
                </a:solidFill>
              </a:rPr>
              <a:t>不可以</a:t>
            </a:r>
            <a:endParaRPr lang="en-US" altLang="zh-CN" sz="7200" dirty="0">
              <a:solidFill>
                <a:srgbClr val="7030A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因為在</a:t>
            </a:r>
            <a:r>
              <a:rPr lang="en-US" altLang="zh-CN" dirty="0">
                <a:solidFill>
                  <a:srgbClr val="7030A0"/>
                </a:solidFill>
              </a:rPr>
              <a:t>2023</a:t>
            </a:r>
            <a:r>
              <a:rPr lang="zh-CN" altLang="en-US" dirty="0">
                <a:solidFill>
                  <a:srgbClr val="7030A0"/>
                </a:solidFill>
              </a:rPr>
              <a:t>年，</a:t>
            </a:r>
            <a:r>
              <a:rPr lang="en-US" altLang="zh-CN" dirty="0">
                <a:solidFill>
                  <a:srgbClr val="7030A0"/>
                </a:solidFill>
              </a:rPr>
              <a:t>Google</a:t>
            </a:r>
            <a:r>
              <a:rPr lang="zh-CN" altLang="en-US" dirty="0">
                <a:solidFill>
                  <a:srgbClr val="7030A0"/>
                </a:solidFill>
              </a:rPr>
              <a:t>對外宣布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>
                <a:solidFill>
                  <a:srgbClr val="7030A0"/>
                </a:solidFill>
              </a:rPr>
              <a:t>如果網頁放入很多關鍵字，導致文章變成閱讀體驗感差</a:t>
            </a:r>
            <a:r>
              <a:rPr lang="zh-CN" altLang="en-US" dirty="0"/>
              <a:t>的話，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網頁排名會變差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FFFF00"/>
                </a:solidFill>
              </a:rPr>
              <a:t>早期很多網頁，都是如此騙</a:t>
            </a:r>
            <a:r>
              <a:rPr lang="en-US" altLang="zh-CN" dirty="0">
                <a:solidFill>
                  <a:srgbClr val="FFFF00"/>
                </a:solidFill>
              </a:rPr>
              <a:t>Google</a:t>
            </a:r>
            <a:r>
              <a:rPr lang="zh-CN" altLang="en-US" dirty="0">
                <a:solidFill>
                  <a:srgbClr val="FFFF00"/>
                </a:solidFill>
              </a:rPr>
              <a:t>搜尋引擎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DBE253B-4902-44F9-B497-F4A7649E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文章可否放如很多的熱門關鍵字？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8470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6000" dirty="0"/>
              <a:t>我要去哪裡取得這些</a:t>
            </a:r>
            <a:endParaRPr lang="en-US" altLang="zh-CN" sz="6000" dirty="0"/>
          </a:p>
          <a:p>
            <a:r>
              <a:rPr lang="en-US" altLang="zh-CN" sz="6000" dirty="0"/>
              <a:t>【SEO</a:t>
            </a:r>
            <a:r>
              <a:rPr lang="zh-CN" altLang="en-US" sz="6000" dirty="0"/>
              <a:t>關鍵字</a:t>
            </a:r>
            <a:r>
              <a:rPr lang="en-US" altLang="zh-CN" sz="6000" dirty="0"/>
              <a:t>】</a:t>
            </a:r>
            <a:r>
              <a:rPr lang="zh-CN" altLang="en-US" sz="6000" dirty="0"/>
              <a:t>呢？</a:t>
            </a:r>
            <a:endParaRPr lang="en-US" altLang="zh-TW" sz="6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6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6FB2ABE-235E-4EC2-9D2D-284A8036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B3A4FF-51FD-439A-88F6-AD6724AF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google</a:t>
            </a:r>
            <a:r>
              <a:rPr lang="zh-CN" altLang="en-US" dirty="0"/>
              <a:t>搜尋排名第</a:t>
            </a:r>
            <a:r>
              <a:rPr lang="en-US" altLang="zh-CN" dirty="0"/>
              <a:t>1</a:t>
            </a:r>
            <a:br>
              <a:rPr lang="en-US" altLang="zh-CN" dirty="0"/>
            </a:br>
            <a:r>
              <a:rPr lang="zh-CN" altLang="en-US" dirty="0"/>
              <a:t>的流量高達</a:t>
            </a:r>
            <a:r>
              <a:rPr lang="en-US" altLang="zh-CN" dirty="0"/>
              <a:t>27.6%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D3506A-C1C4-4B68-B9F4-AADB7B06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55" y="1417638"/>
            <a:ext cx="6539914" cy="55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63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4020F84-4DFE-479F-8870-0A72CBEC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：到</a:t>
            </a:r>
            <a:r>
              <a:rPr lang="en-US" altLang="zh-CN" dirty="0" err="1">
                <a:solidFill>
                  <a:srgbClr val="7030A0"/>
                </a:solidFill>
              </a:rPr>
              <a:t>ChatGPT</a:t>
            </a:r>
            <a:r>
              <a:rPr lang="en-US" altLang="zh-CN" dirty="0">
                <a:solidFill>
                  <a:srgbClr val="7030A0"/>
                </a:solidFill>
              </a:rPr>
              <a:t> 4o</a:t>
            </a:r>
            <a:r>
              <a:rPr lang="en-US" altLang="zh-CN" dirty="0"/>
              <a:t>(</a:t>
            </a:r>
            <a:r>
              <a:rPr lang="zh-CN" altLang="en-US" dirty="0"/>
              <a:t>不能用</a:t>
            </a:r>
            <a:r>
              <a:rPr lang="en-US" altLang="zh-CN" dirty="0"/>
              <a:t>3.5</a:t>
            </a:r>
            <a:r>
              <a:rPr lang="zh-CN" altLang="en-US" dirty="0"/>
              <a:t>版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sz="4000" dirty="0">
                <a:solidFill>
                  <a:srgbClr val="C00000"/>
                </a:solidFill>
              </a:rPr>
              <a:t>取得</a:t>
            </a:r>
            <a:r>
              <a:rPr lang="zh-CN" altLang="en-US" sz="4000" u="sng" dirty="0">
                <a:solidFill>
                  <a:srgbClr val="C00000"/>
                </a:solidFill>
              </a:rPr>
              <a:t>長期穩定</a:t>
            </a:r>
            <a:r>
              <a:rPr lang="en-US" altLang="zh-CN" sz="4000" dirty="0">
                <a:solidFill>
                  <a:srgbClr val="C00000"/>
                </a:solidFill>
              </a:rPr>
              <a:t>【</a:t>
            </a:r>
            <a:r>
              <a:rPr lang="zh-CN" alt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常見關鍵字</a:t>
            </a:r>
            <a:r>
              <a:rPr lang="en-US" altLang="zh-CN" sz="4000" dirty="0">
                <a:solidFill>
                  <a:srgbClr val="C00000"/>
                </a:solidFill>
              </a:rPr>
              <a:t>】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：到</a:t>
            </a:r>
            <a:r>
              <a:rPr lang="en-US" altLang="zh-CN" dirty="0">
                <a:solidFill>
                  <a:srgbClr val="7030A0"/>
                </a:solidFill>
              </a:rPr>
              <a:t>Google ads</a:t>
            </a:r>
            <a:r>
              <a:rPr lang="zh-CN" altLang="en-US" dirty="0">
                <a:solidFill>
                  <a:srgbClr val="7030A0"/>
                </a:solidFill>
              </a:rPr>
              <a:t>查詢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sz="4000" dirty="0">
                <a:solidFill>
                  <a:srgbClr val="C00000"/>
                </a:solidFill>
              </a:rPr>
              <a:t>取得</a:t>
            </a:r>
            <a:r>
              <a:rPr lang="en-US" altLang="zh-CN" sz="4000" dirty="0">
                <a:solidFill>
                  <a:srgbClr val="C00000"/>
                </a:solidFill>
              </a:rPr>
              <a:t>【</a:t>
            </a:r>
            <a:r>
              <a:rPr lang="zh-CN" alt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熱門關鍵字，長尾關鍵字</a:t>
            </a:r>
            <a:r>
              <a:rPr lang="en-US" altLang="zh-CN" sz="4000" dirty="0">
                <a:solidFill>
                  <a:srgbClr val="C00000"/>
                </a:solidFill>
              </a:rPr>
              <a:t>】</a:t>
            </a:r>
          </a:p>
          <a:p>
            <a:pPr lvl="1"/>
            <a:r>
              <a:rPr lang="zh-CN" altLang="en-US" sz="4000" dirty="0">
                <a:solidFill>
                  <a:srgbClr val="C00000"/>
                </a:solidFill>
              </a:rPr>
              <a:t>還有其他</a:t>
            </a:r>
            <a:r>
              <a:rPr lang="en-US" altLang="zh-CN" sz="4000" dirty="0">
                <a:solidFill>
                  <a:srgbClr val="C00000"/>
                </a:solidFill>
              </a:rPr>
              <a:t>SEO</a:t>
            </a:r>
            <a:r>
              <a:rPr lang="zh-CN" altLang="en-US" sz="4000" dirty="0">
                <a:solidFill>
                  <a:srgbClr val="C00000"/>
                </a:solidFill>
              </a:rPr>
              <a:t>工具可用，但都要錢，每個月</a:t>
            </a:r>
            <a:r>
              <a:rPr lang="en-US" altLang="zh-CN" sz="4000" dirty="0">
                <a:solidFill>
                  <a:srgbClr val="C00000"/>
                </a:solidFill>
              </a:rPr>
              <a:t>110</a:t>
            </a:r>
            <a:r>
              <a:rPr lang="zh-CN" altLang="en-US" sz="4000" dirty="0">
                <a:solidFill>
                  <a:srgbClr val="C00000"/>
                </a:solidFill>
              </a:rPr>
              <a:t>元</a:t>
            </a:r>
            <a:endParaRPr lang="en-US" altLang="zh-CN" sz="4000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DBE253B-4902-44F9-B497-F4A7649E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取得</a:t>
            </a:r>
            <a:r>
              <a:rPr lang="en-US" altLang="zh-CN" sz="4800" dirty="0"/>
              <a:t>【SEO</a:t>
            </a:r>
            <a:r>
              <a:rPr lang="zh-CN" altLang="en-US" sz="4800" dirty="0"/>
              <a:t>關鍵字</a:t>
            </a:r>
            <a:r>
              <a:rPr lang="en-US" altLang="zh-CN" sz="4800" dirty="0"/>
              <a:t>】2</a:t>
            </a:r>
            <a:r>
              <a:rPr lang="zh-CN" altLang="en-US" sz="4800" dirty="0"/>
              <a:t>個免費方法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063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3450210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使用</a:t>
            </a:r>
            <a:r>
              <a:rPr lang="en-US" altLang="zh-CN" sz="6000" dirty="0"/>
              <a:t>Google ads </a:t>
            </a:r>
            <a:r>
              <a:rPr lang="zh-CN" altLang="en-US" sz="6000" dirty="0"/>
              <a:t>取得</a:t>
            </a:r>
            <a:r>
              <a:rPr lang="en-US" altLang="zh-CN" sz="6000" dirty="0"/>
              <a:t>【</a:t>
            </a:r>
            <a:r>
              <a:rPr lang="zh-CN" altLang="en-US" sz="6000" dirty="0"/>
              <a:t>關鍵字清單</a:t>
            </a:r>
            <a:r>
              <a:rPr lang="en-US" altLang="zh-CN" sz="6000" dirty="0"/>
              <a:t>】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265882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D0E7E7-044A-4A55-96D1-7F5C1ECC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個</a:t>
            </a:r>
            <a:r>
              <a:rPr lang="en-US" altLang="zh-CN" dirty="0"/>
              <a:t>Google</a:t>
            </a:r>
            <a:r>
              <a:rPr lang="zh-CN" altLang="en-US" dirty="0"/>
              <a:t>的工具，最後都導向同樣的畫面</a:t>
            </a:r>
            <a:endParaRPr lang="en-US" altLang="zh-CN" dirty="0"/>
          </a:p>
          <a:p>
            <a:r>
              <a:rPr lang="en-US" altLang="zh-CN" dirty="0">
                <a:solidFill>
                  <a:srgbClr val="7030A0"/>
                </a:solidFill>
              </a:rPr>
              <a:t>(1).Google ads</a:t>
            </a:r>
            <a:r>
              <a:rPr lang="zh-CN" altLang="en-US" dirty="0">
                <a:solidFill>
                  <a:srgbClr val="7030A0"/>
                </a:solidFill>
              </a:rPr>
              <a:t>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en-US" altLang="zh-CN" dirty="0">
                <a:hlinkClick r:id="rId2"/>
              </a:rPr>
              <a:t>https://ads.google.com/</a:t>
            </a:r>
            <a:endParaRPr lang="en-US" altLang="zh-CN" dirty="0"/>
          </a:p>
          <a:p>
            <a:pPr lvl="1"/>
            <a:r>
              <a:rPr lang="zh-CN" altLang="en-US" dirty="0"/>
              <a:t>可以提供</a:t>
            </a:r>
            <a:r>
              <a:rPr lang="en-US" altLang="zh-CN" dirty="0"/>
              <a:t>【SEO</a:t>
            </a:r>
            <a:r>
              <a:rPr lang="zh-CN" altLang="en-US" dirty="0"/>
              <a:t>的月搜尋量</a:t>
            </a:r>
            <a:r>
              <a:rPr lang="en-US" altLang="zh-CN" dirty="0"/>
              <a:t>】</a:t>
            </a:r>
            <a:r>
              <a:rPr lang="zh-CN" altLang="en-US" dirty="0"/>
              <a:t>排行</a:t>
            </a:r>
            <a:endParaRPr lang="en-US" altLang="zh-CN" dirty="0"/>
          </a:p>
          <a:p>
            <a:r>
              <a:rPr lang="en-US" altLang="zh-CN" dirty="0">
                <a:solidFill>
                  <a:srgbClr val="7030A0"/>
                </a:solidFill>
              </a:rPr>
              <a:t>(2). Google Keyword Planner</a:t>
            </a:r>
            <a:r>
              <a:rPr lang="zh-CN" altLang="en-US" dirty="0">
                <a:solidFill>
                  <a:srgbClr val="7030A0"/>
                </a:solidFill>
              </a:rPr>
              <a:t>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省略一半的設定，較為簡單</a:t>
            </a:r>
            <a:endParaRPr lang="en-US" altLang="zh-CN" dirty="0"/>
          </a:p>
          <a:p>
            <a:pPr lvl="1"/>
            <a:r>
              <a:rPr lang="zh-CN" altLang="en-US" dirty="0"/>
              <a:t>可以提供</a:t>
            </a:r>
            <a:r>
              <a:rPr lang="en-US" altLang="zh-CN" dirty="0"/>
              <a:t>【SEO</a:t>
            </a:r>
            <a:r>
              <a:rPr lang="zh-CN" altLang="en-US" dirty="0"/>
              <a:t>的月搜尋量</a:t>
            </a:r>
            <a:r>
              <a:rPr lang="en-US" altLang="zh-CN" dirty="0"/>
              <a:t>】</a:t>
            </a:r>
            <a:r>
              <a:rPr lang="zh-CN" altLang="en-US" dirty="0"/>
              <a:t>排行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B84D0B2-EA0D-4D63-87AB-0D04C1CB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使用</a:t>
            </a:r>
            <a:r>
              <a:rPr lang="en-US" altLang="zh-CN" sz="4800" dirty="0"/>
              <a:t>Google ads </a:t>
            </a:r>
            <a:r>
              <a:rPr lang="zh-CN" altLang="en-US" sz="4800" dirty="0"/>
              <a:t>取得</a:t>
            </a:r>
            <a:br>
              <a:rPr lang="en-US" altLang="zh-CN" sz="4800" dirty="0"/>
            </a:br>
            <a:r>
              <a:rPr lang="en-US" altLang="zh-CN" sz="4800" dirty="0"/>
              <a:t>【</a:t>
            </a:r>
            <a:r>
              <a:rPr lang="zh-CN" altLang="en-US" sz="4800" dirty="0"/>
              <a:t>關鍵字清單</a:t>
            </a:r>
            <a:r>
              <a:rPr lang="en-US" altLang="zh-CN" sz="4800" dirty="0"/>
              <a:t>】</a:t>
            </a:r>
            <a:r>
              <a:rPr lang="zh-CN" altLang="en-US" sz="4800" dirty="0"/>
              <a:t>月搜尋量排行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2260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D0E7E7-044A-4A55-96D1-7F5C1ECC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(1).Google ads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登入後，會強迫你建立第</a:t>
            </a:r>
            <a:r>
              <a:rPr lang="en-US" altLang="zh-CN" dirty="0"/>
              <a:t>1</a:t>
            </a:r>
            <a:r>
              <a:rPr lang="zh-CN" altLang="en-US" dirty="0"/>
              <a:t>個廣告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B84D0B2-EA0D-4D63-87AB-0D04C1CB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使用</a:t>
            </a:r>
            <a:r>
              <a:rPr lang="en-US" altLang="zh-CN" sz="4800" dirty="0"/>
              <a:t>Google ads </a:t>
            </a:r>
            <a:r>
              <a:rPr lang="zh-CN" altLang="en-US" sz="4800" dirty="0"/>
              <a:t>取得</a:t>
            </a:r>
            <a:br>
              <a:rPr lang="en-US" altLang="zh-CN" sz="4800" dirty="0"/>
            </a:br>
            <a:r>
              <a:rPr lang="en-US" altLang="zh-CN" sz="4800" dirty="0"/>
              <a:t>【</a:t>
            </a:r>
            <a:r>
              <a:rPr lang="zh-CN" altLang="en-US" sz="4800" dirty="0"/>
              <a:t>關鍵字清單</a:t>
            </a:r>
            <a:r>
              <a:rPr lang="en-US" altLang="zh-CN" sz="4800" dirty="0"/>
              <a:t>】</a:t>
            </a:r>
            <a:r>
              <a:rPr lang="zh-CN" altLang="en-US" sz="4800" dirty="0"/>
              <a:t>月搜尋量排行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1B97D9-9AC2-4430-B74B-9F8352F4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63" y="3054285"/>
            <a:ext cx="2949004" cy="38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8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F5B67B3-C5DD-4E4F-A1A9-C0AB944D1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ECAA586-5AC4-453D-9E02-E19285A1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AE1ABC-F428-4A30-9797-2A29A0B4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166"/>
            <a:ext cx="9144000" cy="61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54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7BD9FC3-CB23-40B4-BD06-1C30CF4F9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5872086-61FA-4FBD-949B-9A6CAF98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DB667A-7D91-44A3-BA2F-610770E0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70" y="235910"/>
            <a:ext cx="7660859" cy="64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82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05F9219-05C8-431A-95A5-7D62E4A3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A43885D-EC95-4926-932B-D3001E9A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ABB64F-7297-47DA-A750-F88B7D85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26" y="0"/>
            <a:ext cx="7762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054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DCCF1A7-CC75-4DDF-8E4C-AAB43C980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4C282A-0F70-4AF9-BB11-5B85FB8B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F1AC78-68AD-47C1-9D44-AC448541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440"/>
            <a:ext cx="9144000" cy="59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34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F96315-A4B7-4EBF-BE18-6DF2DC90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ED69E8A-2E16-4EFD-AA4F-EB6FD98A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CA647D-3064-4A7C-B651-4C469FC9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4" y="1138524"/>
            <a:ext cx="8628571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47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DF7D14-5E34-4516-9D54-C51CF1FB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68CD30E-1B3F-438C-B9BF-45566A967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E6F679-8EAF-4498-A364-FFFF62F5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0" y="167095"/>
            <a:ext cx="8647619" cy="6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7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030FCCE-090B-45DE-8A82-249ED8D98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784976" cy="5257800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b="1" dirty="0">
                <a:effectLst/>
              </a:rPr>
              <a:t>☎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的自然排名 </a:t>
            </a:r>
            <a:r>
              <a:rPr lang="en-US" altLang="zh-TW" b="1" dirty="0">
                <a:effectLst/>
              </a:rPr>
              <a:t>= 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不用花錢的網站排名</a:t>
            </a:r>
            <a:endParaRPr lang="en-US" altLang="zh-TW" b="1" dirty="0">
              <a:solidFill>
                <a:srgbClr val="C00000"/>
              </a:solidFill>
              <a:effectLst/>
            </a:endParaRPr>
          </a:p>
          <a:p>
            <a:r>
              <a:rPr lang="zh-TW" altLang="en-US" b="1" dirty="0">
                <a:effectLst/>
              </a:rPr>
              <a:t>☎在</a:t>
            </a:r>
            <a:r>
              <a:rPr lang="en-US" altLang="zh-TW" b="1" dirty="0">
                <a:effectLst/>
              </a:rPr>
              <a:t>google</a:t>
            </a:r>
            <a:r>
              <a:rPr lang="zh-TW" altLang="en-US" b="1" dirty="0">
                <a:effectLst/>
              </a:rPr>
              <a:t>輸入關鍵字查詢資料後，前面幾筆是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廣告網頁</a:t>
            </a:r>
            <a:r>
              <a:rPr lang="zh-TW" altLang="en-US" b="1" dirty="0">
                <a:effectLst/>
              </a:rPr>
              <a:t>，後面的就是</a:t>
            </a:r>
            <a:r>
              <a:rPr lang="en-US" altLang="zh-TW" b="1" dirty="0">
                <a:effectLst/>
              </a:rPr>
              <a:t>google</a:t>
            </a:r>
            <a:r>
              <a:rPr lang="zh-TW" altLang="en-US" b="1" dirty="0">
                <a:effectLst/>
              </a:rPr>
              <a:t>根據</a:t>
            </a:r>
            <a:r>
              <a:rPr lang="en-US" altLang="zh-TW" b="1" dirty="0">
                <a:solidFill>
                  <a:srgbClr val="C00000"/>
                </a:solidFill>
                <a:effectLst/>
              </a:rPr>
              <a:t>SEO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所排名</a:t>
            </a:r>
            <a:r>
              <a:rPr lang="zh-TW" altLang="en-US" b="1" dirty="0">
                <a:effectLst/>
              </a:rPr>
              <a:t>的網站。</a:t>
            </a:r>
            <a:endParaRPr lang="en-US" altLang="zh-TW" b="1" dirty="0">
              <a:effectLst/>
            </a:endParaRPr>
          </a:p>
          <a:p>
            <a:pPr lvl="1"/>
            <a:r>
              <a:rPr lang="zh-CN" altLang="en-US" b="1" dirty="0">
                <a:effectLst/>
              </a:rPr>
              <a:t>練習：</a:t>
            </a:r>
            <a:r>
              <a:rPr lang="en-US" altLang="zh-CN" b="1" dirty="0">
                <a:effectLst/>
              </a:rPr>
              <a:t>google</a:t>
            </a:r>
            <a:r>
              <a:rPr lang="zh-CN" altLang="en-US" b="1" dirty="0">
                <a:effectLst/>
              </a:rPr>
              <a:t>輸入：</a:t>
            </a:r>
            <a:r>
              <a:rPr lang="zh-CN" altLang="en-US" b="1" dirty="0">
                <a:solidFill>
                  <a:srgbClr val="C00000"/>
                </a:solidFill>
                <a:effectLst/>
              </a:rPr>
              <a:t>冰箱</a:t>
            </a:r>
            <a:endParaRPr lang="en-US" altLang="zh-CN" b="1" dirty="0">
              <a:solidFill>
                <a:srgbClr val="C00000"/>
              </a:solidFill>
              <a:effectLst/>
            </a:endParaRPr>
          </a:p>
          <a:p>
            <a:pPr lvl="1"/>
            <a:r>
              <a:rPr lang="zh-CN" altLang="en-US" b="1" dirty="0">
                <a:effectLst/>
              </a:rPr>
              <a:t>查詢</a:t>
            </a:r>
            <a:r>
              <a:rPr lang="en-US" altLang="zh-CN" b="1" dirty="0">
                <a:effectLst/>
              </a:rPr>
              <a:t>SEO</a:t>
            </a:r>
            <a:r>
              <a:rPr lang="zh-TW" altLang="en-US" b="1" dirty="0">
                <a:effectLst/>
              </a:rPr>
              <a:t>自然排名</a:t>
            </a:r>
            <a:r>
              <a:rPr lang="zh-CN" altLang="en-US" b="1" dirty="0">
                <a:effectLst/>
              </a:rPr>
              <a:t>的前幾名</a:t>
            </a:r>
            <a:endParaRPr lang="en-US" altLang="zh-CN" b="1" dirty="0">
              <a:effectLst/>
            </a:endParaRPr>
          </a:p>
          <a:p>
            <a:pPr lvl="1"/>
            <a:endParaRPr lang="en-US" altLang="zh-TW" b="1" dirty="0">
              <a:effectLst/>
            </a:endParaRPr>
          </a:p>
          <a:p>
            <a:r>
              <a:rPr lang="zh-TW" altLang="en-US" b="1" dirty="0">
                <a:effectLst/>
              </a:rPr>
              <a:t>☎所以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就是要爭取讓自己的網站往前面排名。</a:t>
            </a:r>
            <a:endParaRPr lang="en-US" altLang="zh-TW" b="1" dirty="0">
              <a:effectLst/>
            </a:endParaRPr>
          </a:p>
          <a:p>
            <a:r>
              <a:rPr lang="zh-TW" altLang="en-US" b="1" dirty="0">
                <a:effectLst/>
              </a:rPr>
              <a:t>☎</a:t>
            </a:r>
            <a:r>
              <a:rPr lang="zh-TW" altLang="en-US" b="1" dirty="0">
                <a:effectLst/>
                <a:highlight>
                  <a:srgbClr val="FFFF00"/>
                </a:highlight>
              </a:rPr>
              <a:t>往前面排名，就會增加流量，就會促進行銷。</a:t>
            </a:r>
            <a:endParaRPr lang="en-US" altLang="zh-TW" b="1" dirty="0">
              <a:effectLst/>
              <a:highlight>
                <a:srgbClr val="FFFF00"/>
              </a:highlight>
            </a:endParaRPr>
          </a:p>
          <a:p>
            <a:r>
              <a:rPr lang="zh-TW" altLang="en-US" b="1" dirty="0">
                <a:effectLst/>
              </a:rPr>
              <a:t>☎下圖證明，自然排名與點擊率的關係，可以清楚看到排名越前面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642335-C945-437E-8610-EE9FEADC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自然排名與點擊率的關係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1020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BA9884F-C182-495C-9200-40968E2E7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600200"/>
            <a:ext cx="2971940" cy="512127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台北科技大學，</a:t>
            </a:r>
            <a:endParaRPr lang="en-US" altLang="zh-CN" sz="3200" dirty="0"/>
          </a:p>
          <a:p>
            <a:r>
              <a:rPr lang="zh-CN" altLang="en-US" sz="3200" dirty="0"/>
              <a:t>統編：</a:t>
            </a:r>
            <a:r>
              <a:rPr lang="en-US" altLang="zh-TW" sz="3200" dirty="0"/>
              <a:t>92021164</a:t>
            </a:r>
            <a:br>
              <a:rPr lang="en-US" altLang="zh-TW" sz="3200" dirty="0"/>
            </a:br>
            <a:endParaRPr lang="en-US" altLang="zh-TW" sz="3200" dirty="0"/>
          </a:p>
          <a:p>
            <a:r>
              <a:rPr lang="en-US" altLang="zh-TW" sz="3200" dirty="0"/>
              <a:t>10608</a:t>
            </a:r>
          </a:p>
          <a:p>
            <a:r>
              <a:rPr lang="zh-TW" altLang="en-US" sz="3200" dirty="0"/>
              <a:t>台北市大安區</a:t>
            </a:r>
            <a:endParaRPr lang="en-US" altLang="zh-TW" sz="3200" dirty="0"/>
          </a:p>
          <a:p>
            <a:r>
              <a:rPr lang="zh-TW" altLang="en-US" sz="3200" dirty="0"/>
              <a:t>忠孝東路三段</a:t>
            </a:r>
            <a:r>
              <a:rPr lang="en-US" altLang="zh-TW" sz="3200" dirty="0"/>
              <a:t>1</a:t>
            </a:r>
            <a:r>
              <a:rPr lang="zh-TW" altLang="en-US" sz="3200" dirty="0"/>
              <a:t>號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AC7971C-8B8D-4A5D-848F-B58DD8A4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台北科技大學，統編：</a:t>
            </a:r>
            <a:r>
              <a:rPr lang="en-US" altLang="zh-TW" sz="3600" dirty="0"/>
              <a:t>92021164</a:t>
            </a:r>
            <a:br>
              <a:rPr lang="en-US" altLang="zh-TW" sz="3600" dirty="0"/>
            </a:br>
            <a:r>
              <a:rPr lang="en-US" altLang="zh-TW" sz="3600" dirty="0"/>
              <a:t>10608</a:t>
            </a:r>
            <a:r>
              <a:rPr lang="zh-TW" altLang="en-US" sz="3600" dirty="0"/>
              <a:t>台北市大安區忠孝東路三段</a:t>
            </a:r>
            <a:r>
              <a:rPr lang="en-US" altLang="zh-TW" sz="3600" dirty="0"/>
              <a:t>1</a:t>
            </a:r>
            <a:r>
              <a:rPr lang="zh-TW" altLang="en-US" sz="3600" dirty="0"/>
              <a:t>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C848171-401B-459C-A101-B2088D52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93" y="152400"/>
            <a:ext cx="5994507" cy="62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195FDD8-B773-4000-8F7C-7BDF6D19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0F00465-CA69-4046-B522-14AF5C9A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設定完成畫面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89E232-C93E-4312-A8A9-F8FDE73EF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165"/>
            <a:ext cx="9144000" cy="572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1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D0E7E7-044A-4A55-96D1-7F5C1ECC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</a:rPr>
              <a:t>工具</a:t>
            </a:r>
            <a:r>
              <a:rPr lang="en-US" altLang="zh-CN" dirty="0"/>
              <a:t>】</a:t>
            </a:r>
            <a:r>
              <a:rPr lang="en-US" altLang="zh-CN" dirty="0">
                <a:sym typeface="Wingdings" panose="05000000000000000000" pitchFamily="2" charset="2"/>
              </a:rPr>
              <a:t>【</a:t>
            </a:r>
            <a:r>
              <a:rPr lang="zh-CN" altLang="en-US" dirty="0">
                <a:solidFill>
                  <a:srgbClr val="7030A0"/>
                </a:solidFill>
              </a:rPr>
              <a:t>關鍵字規劃工具</a:t>
            </a:r>
            <a:r>
              <a:rPr lang="en-US" altLang="zh-CN" dirty="0"/>
              <a:t>】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B84D0B2-EA0D-4D63-87AB-0D04C1CB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使用</a:t>
            </a:r>
            <a:r>
              <a:rPr lang="en-US" altLang="zh-CN" sz="4800" dirty="0"/>
              <a:t>Google ads </a:t>
            </a:r>
            <a:r>
              <a:rPr lang="zh-CN" altLang="en-US" sz="4800" dirty="0"/>
              <a:t>取得</a:t>
            </a:r>
            <a:br>
              <a:rPr lang="en-US" altLang="zh-CN" sz="4800" dirty="0"/>
            </a:br>
            <a:r>
              <a:rPr lang="en-US" altLang="zh-CN" sz="4800" dirty="0"/>
              <a:t>【</a:t>
            </a:r>
            <a:r>
              <a:rPr lang="zh-CN" altLang="en-US" sz="4800" dirty="0"/>
              <a:t>關鍵字清單</a:t>
            </a:r>
            <a:r>
              <a:rPr lang="en-US" altLang="zh-CN" sz="4800" dirty="0"/>
              <a:t>】</a:t>
            </a:r>
            <a:r>
              <a:rPr lang="zh-CN" altLang="en-US" sz="4800" dirty="0"/>
              <a:t>月搜尋量排行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A5879D-1F16-4670-8181-0B0BA629A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2411691"/>
            <a:ext cx="3583578" cy="42939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696557-3F64-4E95-BCDC-59378C1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71" y="2262433"/>
            <a:ext cx="3129999" cy="49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3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D0E7E7-044A-4A55-96D1-7F5C1ECC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</a:rPr>
              <a:t>工具</a:t>
            </a:r>
            <a:r>
              <a:rPr lang="en-US" altLang="zh-CN" dirty="0"/>
              <a:t>】</a:t>
            </a:r>
            <a:r>
              <a:rPr lang="en-US" altLang="zh-CN" dirty="0">
                <a:sym typeface="Wingdings" panose="05000000000000000000" pitchFamily="2" charset="2"/>
              </a:rPr>
              <a:t>【</a:t>
            </a:r>
            <a:r>
              <a:rPr lang="zh-CN" altLang="en-US" dirty="0">
                <a:solidFill>
                  <a:srgbClr val="7030A0"/>
                </a:solidFill>
              </a:rPr>
              <a:t>關鍵字規劃工具</a:t>
            </a:r>
            <a:r>
              <a:rPr lang="en-US" altLang="zh-CN" dirty="0"/>
              <a:t>】</a:t>
            </a:r>
            <a:r>
              <a:rPr lang="en-US" altLang="zh-CN" dirty="0">
                <a:sym typeface="Wingdings" panose="05000000000000000000" pitchFamily="2" charset="2"/>
              </a:rPr>
              <a:t>【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尋找新的</a:t>
            </a:r>
            <a:r>
              <a:rPr lang="zh-CN" altLang="en-US" dirty="0">
                <a:solidFill>
                  <a:srgbClr val="C00000"/>
                </a:solidFill>
              </a:rPr>
              <a:t>關鍵字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B84D0B2-EA0D-4D63-87AB-0D04C1CB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使用</a:t>
            </a:r>
            <a:r>
              <a:rPr lang="en-US" altLang="zh-CN" sz="4800" dirty="0"/>
              <a:t>Google ads </a:t>
            </a:r>
            <a:r>
              <a:rPr lang="zh-CN" altLang="en-US" sz="4800" dirty="0"/>
              <a:t>取得</a:t>
            </a:r>
            <a:br>
              <a:rPr lang="en-US" altLang="zh-CN" sz="4800" dirty="0"/>
            </a:br>
            <a:r>
              <a:rPr lang="en-US" altLang="zh-CN" sz="4800" dirty="0"/>
              <a:t>【</a:t>
            </a:r>
            <a:r>
              <a:rPr lang="zh-CN" altLang="en-US" sz="4800" dirty="0"/>
              <a:t>關鍵字清單</a:t>
            </a:r>
            <a:r>
              <a:rPr lang="en-US" altLang="zh-CN" sz="4800" dirty="0"/>
              <a:t>】</a:t>
            </a:r>
            <a:r>
              <a:rPr lang="zh-CN" altLang="en-US" sz="4800" dirty="0"/>
              <a:t>月搜尋量排行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F3E589-E89D-4241-ABC7-1CEC9C654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74" y="3084129"/>
            <a:ext cx="5948313" cy="33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7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28332A8-2E85-4C93-9185-490CC07B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2800" dirty="0">
                <a:sym typeface="Wingdings" panose="05000000000000000000" pitchFamily="2" charset="2"/>
              </a:rPr>
              <a:t>下載</a:t>
            </a:r>
            <a:r>
              <a:rPr lang="en-US" altLang="zh-CN" sz="2800" dirty="0">
                <a:sym typeface="Wingdings" panose="05000000000000000000" pitchFamily="2" charset="2"/>
              </a:rPr>
              <a:t>csv</a:t>
            </a:r>
            <a:r>
              <a:rPr lang="zh-CN" altLang="en-US" sz="2800" dirty="0">
                <a:sym typeface="Wingdings" panose="05000000000000000000" pitchFamily="2" charset="2"/>
              </a:rPr>
              <a:t>檔案</a:t>
            </a:r>
            <a:endParaRPr lang="en-US" altLang="zh-TW" sz="2800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BF3C62-2061-4DD6-A1D7-E7796B12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400" dirty="0"/>
              <a:t>查詢：汽車美容</a:t>
            </a:r>
            <a:r>
              <a:rPr lang="en-US" altLang="zh-CN" sz="4400" dirty="0">
                <a:sym typeface="Wingdings" panose="05000000000000000000" pitchFamily="2" charset="2"/>
              </a:rPr>
              <a:t></a:t>
            </a:r>
            <a:r>
              <a:rPr lang="zh-CN" altLang="en-US" sz="4400" dirty="0">
                <a:sym typeface="Wingdings" panose="05000000000000000000" pitchFamily="2" charset="2"/>
              </a:rPr>
              <a:t>共有</a:t>
            </a:r>
            <a:r>
              <a:rPr lang="en-US" altLang="zh-CN" sz="4400" dirty="0">
                <a:sym typeface="Wingdings" panose="05000000000000000000" pitchFamily="2" charset="2"/>
              </a:rPr>
              <a:t>1410</a:t>
            </a:r>
            <a:r>
              <a:rPr lang="zh-CN" altLang="en-US" sz="4400" dirty="0">
                <a:sym typeface="Wingdings" panose="05000000000000000000" pitchFamily="2" charset="2"/>
              </a:rPr>
              <a:t>個關鍵字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CE1FF6-40FC-43DE-A095-D41FD6B0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99" y="1147713"/>
            <a:ext cx="5471706" cy="191939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98A3DCD-D323-4AAF-BBE5-CD810CDE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69" y="3659155"/>
            <a:ext cx="9144000" cy="3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497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A3F844-2103-4CA1-81E8-6C2944D4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7030A0"/>
                </a:solidFill>
              </a:rPr>
              <a:t>步驟</a:t>
            </a:r>
            <a:r>
              <a:rPr lang="en-US" altLang="zh-CN" dirty="0">
                <a:solidFill>
                  <a:srgbClr val="7030A0"/>
                </a:solidFill>
              </a:rPr>
              <a:t>1.</a:t>
            </a:r>
            <a:r>
              <a:rPr lang="zh-CN" altLang="en-US" dirty="0">
                <a:solidFill>
                  <a:srgbClr val="7030A0"/>
                </a:solidFill>
              </a:rPr>
              <a:t>先刪除前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列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AE1303-2C8E-4626-98CB-F860B18C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打開</a:t>
            </a:r>
            <a:r>
              <a:rPr lang="en-US" altLang="zh-CN" dirty="0"/>
              <a:t>excel</a:t>
            </a:r>
            <a:r>
              <a:rPr lang="zh-CN" altLang="en-US" dirty="0"/>
              <a:t>（</a:t>
            </a:r>
            <a:r>
              <a:rPr lang="en-US" altLang="zh-CN" dirty="0"/>
              <a:t>CSV</a:t>
            </a:r>
            <a:r>
              <a:rPr lang="zh-CN" altLang="en-US" dirty="0"/>
              <a:t>）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6BCD8A-F6BA-4DDF-A19B-3FBF4910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8" y="2627503"/>
            <a:ext cx="6942857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64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A3F844-2103-4CA1-81E8-6C2944D4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步驟</a:t>
            </a:r>
            <a:r>
              <a:rPr lang="en-US" altLang="zh-CN" sz="3200" dirty="0">
                <a:solidFill>
                  <a:srgbClr val="7030A0"/>
                </a:solidFill>
              </a:rPr>
              <a:t>2. </a:t>
            </a:r>
            <a:r>
              <a:rPr lang="zh-CN" altLang="en-US" sz="3200" dirty="0">
                <a:solidFill>
                  <a:srgbClr val="7030A0"/>
                </a:solidFill>
              </a:rPr>
              <a:t>篩選</a:t>
            </a:r>
            <a:r>
              <a:rPr lang="en-US" altLang="zh-CN" sz="3200" dirty="0">
                <a:solidFill>
                  <a:srgbClr val="7030A0"/>
                </a:solidFill>
              </a:rPr>
              <a:t>【Avg. monthly searches】</a:t>
            </a:r>
            <a:r>
              <a:rPr lang="zh-CN" altLang="en-US" sz="3200" dirty="0">
                <a:solidFill>
                  <a:srgbClr val="7030A0"/>
                </a:solidFill>
              </a:rPr>
              <a:t>欄位</a:t>
            </a:r>
            <a:endParaRPr lang="zh-TW" altLang="en-US" sz="3200" dirty="0">
              <a:solidFill>
                <a:srgbClr val="7030A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AE1303-2C8E-4626-98CB-F860B18C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打開</a:t>
            </a:r>
            <a:r>
              <a:rPr lang="en-US" altLang="zh-CN" dirty="0"/>
              <a:t>excel</a:t>
            </a:r>
            <a:r>
              <a:rPr lang="zh-CN" altLang="en-US" dirty="0"/>
              <a:t>（</a:t>
            </a:r>
            <a:r>
              <a:rPr lang="en-US" altLang="zh-CN" dirty="0"/>
              <a:t>CSV</a:t>
            </a:r>
            <a:r>
              <a:rPr lang="zh-CN" altLang="en-US" dirty="0"/>
              <a:t>）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0CAC80-B62D-4658-8441-725D6A77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91" y="2215884"/>
            <a:ext cx="7058456" cy="464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5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A3F844-2103-4CA1-81E8-6C2944D4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600200"/>
            <a:ext cx="4498142" cy="5121275"/>
          </a:xfrm>
        </p:spPr>
        <p:txBody>
          <a:bodyPr/>
          <a:lstStyle/>
          <a:p>
            <a:r>
              <a:rPr lang="zh-CN" altLang="en-US" sz="4000" dirty="0">
                <a:solidFill>
                  <a:srgbClr val="7030A0"/>
                </a:solidFill>
              </a:rPr>
              <a:t>步驟</a:t>
            </a:r>
            <a:r>
              <a:rPr lang="en-US" altLang="zh-CN" sz="4000" dirty="0">
                <a:solidFill>
                  <a:srgbClr val="7030A0"/>
                </a:solidFill>
              </a:rPr>
              <a:t>3</a:t>
            </a:r>
            <a:r>
              <a:rPr lang="en-US" altLang="zh-CN" dirty="0">
                <a:solidFill>
                  <a:srgbClr val="7030A0"/>
                </a:solidFill>
              </a:rPr>
              <a:t>. </a:t>
            </a:r>
            <a:r>
              <a:rPr lang="zh-CN" altLang="en-US" dirty="0">
                <a:solidFill>
                  <a:srgbClr val="7030A0"/>
                </a:solidFill>
              </a:rPr>
              <a:t>排序</a:t>
            </a:r>
            <a:r>
              <a:rPr lang="en-US" altLang="zh-CN" dirty="0">
                <a:solidFill>
                  <a:srgbClr val="7030A0"/>
                </a:solidFill>
              </a:rPr>
              <a:t>【</a:t>
            </a:r>
            <a:r>
              <a:rPr lang="zh-CN" altLang="en-US" dirty="0">
                <a:solidFill>
                  <a:srgbClr val="7030A0"/>
                </a:solidFill>
              </a:rPr>
              <a:t>從大到小排序</a:t>
            </a:r>
            <a:r>
              <a:rPr lang="en-US" altLang="zh-CN" dirty="0">
                <a:solidFill>
                  <a:srgbClr val="7030A0"/>
                </a:solidFill>
              </a:rPr>
              <a:t>】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AE1303-2C8E-4626-98CB-F860B18C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152400"/>
            <a:ext cx="5456289" cy="126523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/>
              <a:t>打開</a:t>
            </a:r>
            <a:r>
              <a:rPr lang="en-US" altLang="zh-CN" sz="3600" dirty="0"/>
              <a:t>excel</a:t>
            </a:r>
            <a:r>
              <a:rPr lang="zh-CN" altLang="en-US" sz="3600" dirty="0"/>
              <a:t>（</a:t>
            </a:r>
            <a:r>
              <a:rPr lang="en-US" altLang="zh-CN" sz="3600" dirty="0"/>
              <a:t>CSV</a:t>
            </a:r>
            <a:r>
              <a:rPr lang="zh-CN" altLang="en-US" sz="3600" dirty="0"/>
              <a:t>）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CB4CB5-F87E-43A2-AD87-81B85D1B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3123867"/>
            <a:ext cx="3857143" cy="253333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44EC9A-2D4B-4403-B0D8-2A699943F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005" y="0"/>
            <a:ext cx="4782217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45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A3F844-2103-4CA1-81E8-6C2944D4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" y="1600200"/>
            <a:ext cx="8708535" cy="512127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4000" dirty="0">
                <a:solidFill>
                  <a:srgbClr val="7030A0"/>
                </a:solidFill>
              </a:rPr>
              <a:t>步驟</a:t>
            </a:r>
            <a:r>
              <a:rPr lang="en-US" altLang="zh-CN" sz="4000" dirty="0">
                <a:solidFill>
                  <a:srgbClr val="7030A0"/>
                </a:solidFill>
              </a:rPr>
              <a:t>4</a:t>
            </a:r>
            <a:r>
              <a:rPr lang="en-US" altLang="zh-CN" dirty="0">
                <a:solidFill>
                  <a:srgbClr val="7030A0"/>
                </a:solidFill>
              </a:rPr>
              <a:t>. </a:t>
            </a:r>
            <a:r>
              <a:rPr lang="zh-CN" altLang="en-US" dirty="0">
                <a:solidFill>
                  <a:srgbClr val="7030A0"/>
                </a:solidFill>
              </a:rPr>
              <a:t>把有公司名稱的關鍵字項目剔除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到</a:t>
            </a:r>
            <a:r>
              <a:rPr lang="en-US" altLang="zh-CN" sz="2800" dirty="0" err="1"/>
              <a:t>ChatGPT</a:t>
            </a:r>
            <a:r>
              <a:rPr lang="en-US" altLang="zh-CN" sz="2800" dirty="0"/>
              <a:t> 4o</a:t>
            </a:r>
            <a:r>
              <a:rPr lang="zh-CN" altLang="en-US" sz="2800" dirty="0"/>
              <a:t>，下指令：</a:t>
            </a:r>
            <a:endParaRPr lang="en-US" altLang="zh-CN" sz="2800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以下是我在</a:t>
            </a:r>
            <a:r>
              <a:rPr lang="en-US" altLang="zh-TW" dirty="0">
                <a:solidFill>
                  <a:srgbClr val="C00000"/>
                </a:solidFill>
              </a:rPr>
              <a:t>google ads</a:t>
            </a:r>
            <a:r>
              <a:rPr lang="zh-TW" altLang="en-US" dirty="0">
                <a:solidFill>
                  <a:srgbClr val="C00000"/>
                </a:solidFill>
              </a:rPr>
              <a:t>找到的平均月搜尋關鍵字名稱與搜尋量的清單，請幫我剔除那些針對特殊公司名稱的關鍵字，找出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C00000"/>
                </a:solidFill>
              </a:rPr>
              <a:t>個適合我的長尾關鍵字</a:t>
            </a:r>
          </a:p>
          <a:p>
            <a:pPr lvl="1"/>
            <a:r>
              <a:rPr lang="en-US" altLang="zh-TW" dirty="0"/>
              <a:t>---</a:t>
            </a:r>
          </a:p>
          <a:p>
            <a:pPr lvl="1"/>
            <a:r>
              <a:rPr lang="zh-TW" altLang="en-US" dirty="0"/>
              <a:t>汽車 美容	</a:t>
            </a:r>
            <a:r>
              <a:rPr lang="en-US" altLang="zh-TW" dirty="0"/>
              <a:t>50000</a:t>
            </a:r>
          </a:p>
          <a:p>
            <a:pPr lvl="1"/>
            <a:r>
              <a:rPr lang="zh-TW" altLang="en-US" dirty="0"/>
              <a:t>汽車 內 裝 清潔	</a:t>
            </a:r>
            <a:r>
              <a:rPr lang="en-US" altLang="zh-TW" dirty="0"/>
              <a:t>5000</a:t>
            </a:r>
          </a:p>
          <a:p>
            <a:pPr lvl="1"/>
            <a:r>
              <a:rPr lang="zh-TW" altLang="en-US" dirty="0"/>
              <a:t>汽車 美容 除 螞蟻 價格	</a:t>
            </a:r>
            <a:r>
              <a:rPr lang="en-US" altLang="zh-TW" dirty="0"/>
              <a:t>5000</a:t>
            </a:r>
          </a:p>
          <a:p>
            <a:pPr lvl="1"/>
            <a:r>
              <a:rPr lang="zh-TW" altLang="en-US" dirty="0"/>
              <a:t>汽車 內 裝 清潔 價格 </a:t>
            </a:r>
            <a:r>
              <a:rPr lang="en-US" altLang="zh-TW" dirty="0" err="1"/>
              <a:t>ptt</a:t>
            </a:r>
            <a:r>
              <a:rPr lang="en-US" altLang="zh-TW" dirty="0"/>
              <a:t>	5000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k wax </a:t>
            </a:r>
            <a:r>
              <a:rPr lang="zh-TW" altLang="en-US" dirty="0">
                <a:solidFill>
                  <a:srgbClr val="C00000"/>
                </a:solidFill>
              </a:rPr>
              <a:t>凱 閎 </a:t>
            </a:r>
            <a:r>
              <a:rPr lang="zh-TW" altLang="en-US" dirty="0"/>
              <a:t>國際 汽車 美容 材料 </a:t>
            </a:r>
            <a:r>
              <a:rPr lang="en-US" altLang="zh-TW" dirty="0" err="1"/>
              <a:t>oem</a:t>
            </a:r>
            <a:r>
              <a:rPr lang="en-US" altLang="zh-TW" dirty="0"/>
              <a:t>	5000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建 良 </a:t>
            </a:r>
            <a:r>
              <a:rPr lang="zh-TW" altLang="en-US" dirty="0"/>
              <a:t>汽車 美容	</a:t>
            </a:r>
            <a:r>
              <a:rPr lang="en-US" altLang="zh-TW" dirty="0"/>
              <a:t>5000</a:t>
            </a:r>
          </a:p>
          <a:p>
            <a:pPr lvl="1"/>
            <a:r>
              <a:rPr lang="zh-TW" altLang="en-US" dirty="0"/>
              <a:t>洗車 美容	</a:t>
            </a:r>
            <a:r>
              <a:rPr lang="en-US" altLang="zh-TW" dirty="0"/>
              <a:t>5000</a:t>
            </a:r>
          </a:p>
          <a:p>
            <a:pPr lvl="1"/>
            <a:r>
              <a:rPr lang="zh-TW" altLang="en-US" dirty="0"/>
              <a:t>車 體 美容	</a:t>
            </a:r>
            <a:r>
              <a:rPr lang="en-US" altLang="zh-TW" dirty="0"/>
              <a:t>5000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豪 亮 </a:t>
            </a:r>
            <a:r>
              <a:rPr lang="zh-TW" altLang="en-US" dirty="0"/>
              <a:t>專業 汽車 美容	</a:t>
            </a:r>
            <a:r>
              <a:rPr lang="en-US" altLang="zh-TW" dirty="0"/>
              <a:t>5000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AE1303-2C8E-4626-98CB-F860B18C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152400"/>
            <a:ext cx="8708536" cy="126523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/>
              <a:t>複製搜尋量</a:t>
            </a:r>
            <a:r>
              <a:rPr lang="en-US" altLang="zh-CN" sz="3600" dirty="0"/>
              <a:t>&gt;500</a:t>
            </a:r>
            <a:r>
              <a:rPr lang="zh-CN" altLang="en-US" sz="3600" dirty="0"/>
              <a:t>的關鍵字到</a:t>
            </a:r>
            <a:r>
              <a:rPr lang="en-US" altLang="zh-CN" sz="3600" dirty="0" err="1"/>
              <a:t>ChatGPT</a:t>
            </a:r>
            <a:r>
              <a:rPr lang="en-US" altLang="zh-CN" sz="3600" dirty="0"/>
              <a:t> 4o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876085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A3F844-2103-4CA1-81E8-6C2944D4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" y="1600200"/>
            <a:ext cx="8708535" cy="5121275"/>
          </a:xfrm>
        </p:spPr>
        <p:txBody>
          <a:bodyPr numCol="2">
            <a:normAutofit fontScale="55000" lnSpcReduction="20000"/>
          </a:bodyPr>
          <a:lstStyle/>
          <a:p>
            <a:r>
              <a:rPr lang="zh-TW" altLang="en-US" dirty="0"/>
              <a:t>汽車 內裝 清潔（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美容 除螞蟻 價格（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內裝 清潔 價格 </a:t>
            </a:r>
            <a:r>
              <a:rPr lang="en-US" altLang="zh-TW" dirty="0" err="1"/>
              <a:t>ptt</a:t>
            </a:r>
            <a:r>
              <a:rPr lang="zh-TW" altLang="en-US" dirty="0"/>
              <a:t>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洗車 美容（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車體 美容（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洗車店（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打蠟 推薦（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刮傷 處理（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美容 磁土（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內裝 保養（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汽車美容 刮痕 修復（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洗車 內裝 清潔（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洗車 打蠟 推薦（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美容 補漆（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車體 鍍膜 價格（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局部拋光 價格（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美容材料 批發（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汽車內裝 清潔 價格（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手工洗車 打蠟 價格（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AE1303-2C8E-4626-98CB-F860B18C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8" y="152400"/>
            <a:ext cx="8917756" cy="126523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7030A0"/>
                </a:solidFill>
              </a:rPr>
              <a:t>步驟</a:t>
            </a:r>
            <a:r>
              <a:rPr lang="en-US" altLang="zh-CN" sz="3600" dirty="0">
                <a:solidFill>
                  <a:srgbClr val="7030A0"/>
                </a:solidFill>
              </a:rPr>
              <a:t>5. </a:t>
            </a:r>
            <a:r>
              <a:rPr lang="en-US" altLang="zh-CN" sz="3600" dirty="0" err="1">
                <a:solidFill>
                  <a:srgbClr val="7030A0"/>
                </a:solidFill>
              </a:rPr>
              <a:t>ChatGPT</a:t>
            </a:r>
            <a:r>
              <a:rPr lang="en-US" altLang="zh-CN" sz="3600" dirty="0">
                <a:solidFill>
                  <a:srgbClr val="7030A0"/>
                </a:solidFill>
              </a:rPr>
              <a:t> 4o</a:t>
            </a:r>
            <a:r>
              <a:rPr lang="zh-CN" altLang="en-US" sz="3600" dirty="0">
                <a:solidFill>
                  <a:srgbClr val="7030A0"/>
                </a:solidFill>
              </a:rPr>
              <a:t>挑出的</a:t>
            </a:r>
            <a:r>
              <a:rPr lang="en-US" altLang="zh-CN" sz="3600" dirty="0">
                <a:solidFill>
                  <a:srgbClr val="7030A0"/>
                </a:solidFill>
              </a:rPr>
              <a:t>20</a:t>
            </a:r>
            <a:r>
              <a:rPr lang="zh-CN" altLang="en-US" sz="3600" dirty="0">
                <a:solidFill>
                  <a:srgbClr val="7030A0"/>
                </a:solidFill>
              </a:rPr>
              <a:t>個長尾關鍵字</a:t>
            </a:r>
            <a:endParaRPr lang="zh-TW" alt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5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51" y="1460702"/>
            <a:ext cx="8495931" cy="313015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所以能夠</a:t>
            </a:r>
            <a:r>
              <a:rPr lang="zh-CN" altLang="en-US" dirty="0">
                <a:solidFill>
                  <a:srgbClr val="7030A0"/>
                </a:solidFill>
              </a:rPr>
              <a:t>不花錢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只靠</a:t>
            </a:r>
            <a:r>
              <a:rPr lang="en-US" altLang="zh-CN" dirty="0">
                <a:solidFill>
                  <a:srgbClr val="7030A0"/>
                </a:solidFill>
              </a:rPr>
              <a:t>Google</a:t>
            </a:r>
            <a:r>
              <a:rPr lang="zh-CN" altLang="en-US" dirty="0">
                <a:solidFill>
                  <a:srgbClr val="7030A0"/>
                </a:solidFill>
              </a:rPr>
              <a:t>搜尋</a:t>
            </a:r>
            <a:r>
              <a:rPr lang="zh-CN" altLang="en-US" dirty="0"/>
              <a:t>就導入到本站的流量</a:t>
            </a:r>
            <a:endParaRPr lang="en-US" altLang="zh-CN" dirty="0"/>
          </a:p>
          <a:p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自然流量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就是</a:t>
            </a:r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免費流量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10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4761DA7-7C1F-471F-BA56-DF3A2F69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zh-TW" altLang="en-US" dirty="0"/>
              <a:t>以下是我寫的產品文章，還有長尾關鍵字清單，請幫我把長尾關鍵字清單加入產品文章，文句必須合理，有好多閱讀體驗，</a:t>
            </a:r>
          </a:p>
          <a:p>
            <a:r>
              <a:rPr lang="zh-TW" altLang="en-US" dirty="0"/>
              <a:t>最後將補加關鍵字後的全部文章內容給我（請把關鍵字的前後加上</a:t>
            </a:r>
            <a:r>
              <a:rPr lang="en-US" altLang="zh-TW" dirty="0"/>
              <a:t>【】</a:t>
            </a:r>
            <a:r>
              <a:rPr lang="zh-TW" altLang="en-US" dirty="0"/>
              <a:t>符號）</a:t>
            </a:r>
          </a:p>
          <a:p>
            <a:r>
              <a:rPr lang="en-US" altLang="zh-TW" dirty="0"/>
              <a:t>--------</a:t>
            </a:r>
            <a:r>
              <a:rPr lang="en-US" altLang="zh-CN" dirty="0"/>
              <a:t>--</a:t>
            </a:r>
            <a:endParaRPr lang="en-US" altLang="zh-TW" dirty="0"/>
          </a:p>
          <a:p>
            <a:r>
              <a:rPr lang="zh-TW" altLang="en-US" dirty="0"/>
              <a:t>產品文章</a:t>
            </a:r>
          </a:p>
          <a:p>
            <a:r>
              <a:rPr lang="en-US" altLang="zh-TW" dirty="0"/>
              <a:t>....</a:t>
            </a:r>
          </a:p>
          <a:p>
            <a:r>
              <a:rPr lang="en-US" altLang="zh-TW" dirty="0"/>
              <a:t>....</a:t>
            </a:r>
          </a:p>
          <a:p>
            <a:r>
              <a:rPr lang="en-US" altLang="zh-TW" dirty="0"/>
              <a:t>....</a:t>
            </a:r>
          </a:p>
          <a:p>
            <a:endParaRPr lang="en-US" altLang="zh-TW" dirty="0"/>
          </a:p>
          <a:p>
            <a:r>
              <a:rPr lang="en-US" altLang="zh-TW" dirty="0"/>
              <a:t>----------</a:t>
            </a:r>
          </a:p>
          <a:p>
            <a:r>
              <a:rPr lang="zh-TW" altLang="en-US" dirty="0"/>
              <a:t>關鍵字清單</a:t>
            </a:r>
          </a:p>
          <a:p>
            <a:r>
              <a:rPr lang="zh-TW" altLang="en-US" dirty="0"/>
              <a:t>汽車 內裝 清潔</a:t>
            </a:r>
          </a:p>
          <a:p>
            <a:r>
              <a:rPr lang="zh-TW" altLang="en-US" dirty="0"/>
              <a:t>汽車 美容 除螞蟻 價格</a:t>
            </a:r>
          </a:p>
          <a:p>
            <a:r>
              <a:rPr lang="zh-TW" altLang="en-US" dirty="0"/>
              <a:t>汽車 內裝 清潔 價格 </a:t>
            </a:r>
            <a:r>
              <a:rPr lang="en-US" altLang="zh-TW" dirty="0" err="1"/>
              <a:t>ptt</a:t>
            </a:r>
            <a:endParaRPr lang="en-US" altLang="zh-TW" dirty="0"/>
          </a:p>
          <a:p>
            <a:r>
              <a:rPr lang="zh-TW" altLang="en-US" dirty="0"/>
              <a:t>洗車 美容</a:t>
            </a:r>
          </a:p>
          <a:p>
            <a:r>
              <a:rPr lang="zh-TW" altLang="en-US" dirty="0"/>
              <a:t>車體 美容</a:t>
            </a:r>
          </a:p>
          <a:p>
            <a:r>
              <a:rPr lang="en-US" altLang="zh-TW" dirty="0"/>
              <a:t>....</a:t>
            </a:r>
          </a:p>
          <a:p>
            <a:r>
              <a:rPr lang="en-US" altLang="zh-TW" dirty="0"/>
              <a:t>....</a:t>
            </a:r>
          </a:p>
          <a:p>
            <a:pPr algn="dist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68D6751-BA3D-4529-BD77-E8527302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>
                <a:solidFill>
                  <a:srgbClr val="7030A0"/>
                </a:solidFill>
              </a:rPr>
              <a:t>步驟</a:t>
            </a:r>
            <a:r>
              <a:rPr lang="en-US" altLang="zh-CN" sz="4800" dirty="0">
                <a:solidFill>
                  <a:srgbClr val="7030A0"/>
                </a:solidFill>
              </a:rPr>
              <a:t>6</a:t>
            </a:r>
            <a:r>
              <a:rPr lang="en-US" altLang="zh-CN" dirty="0">
                <a:solidFill>
                  <a:srgbClr val="7030A0"/>
                </a:solidFill>
              </a:rPr>
              <a:t>.</a:t>
            </a:r>
            <a:r>
              <a:rPr lang="zh-CN" altLang="en-US" dirty="0">
                <a:solidFill>
                  <a:srgbClr val="7030A0"/>
                </a:solidFill>
              </a:rPr>
              <a:t>請</a:t>
            </a:r>
            <a:r>
              <a:rPr lang="en-US" altLang="zh-CN" dirty="0" err="1">
                <a:solidFill>
                  <a:srgbClr val="7030A0"/>
                </a:solidFill>
              </a:rPr>
              <a:t>ChatGPT</a:t>
            </a:r>
            <a:r>
              <a:rPr lang="en-US" altLang="zh-CN" dirty="0">
                <a:solidFill>
                  <a:srgbClr val="7030A0"/>
                </a:solidFill>
              </a:rPr>
              <a:t> 4o</a:t>
            </a:r>
            <a:r>
              <a:rPr lang="zh-CN" altLang="en-US" dirty="0">
                <a:solidFill>
                  <a:srgbClr val="7030A0"/>
                </a:solidFill>
              </a:rPr>
              <a:t>把這</a:t>
            </a:r>
            <a:r>
              <a:rPr lang="en-US" altLang="zh-CN" dirty="0">
                <a:solidFill>
                  <a:srgbClr val="7030A0"/>
                </a:solidFill>
              </a:rPr>
              <a:t>20</a:t>
            </a:r>
            <a:r>
              <a:rPr lang="zh-CN" altLang="en-US" dirty="0">
                <a:solidFill>
                  <a:srgbClr val="7030A0"/>
                </a:solidFill>
              </a:rPr>
              <a:t>個關鍵字，進入到你的網頁文章內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2064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4"/>
            <a:ext cx="8495931" cy="453429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CN" altLang="en-US" sz="6000" dirty="0"/>
              <a:t>實作：</a:t>
            </a:r>
            <a:endParaRPr lang="en-US" altLang="zh-CN" sz="6000" dirty="0"/>
          </a:p>
          <a:p>
            <a:endParaRPr lang="en-US" altLang="zh-CN" sz="6000" dirty="0"/>
          </a:p>
          <a:p>
            <a:r>
              <a:rPr lang="zh-CN" altLang="en-US" sz="6000" dirty="0"/>
              <a:t>把礦泉水產品的文章，</a:t>
            </a:r>
            <a:endParaRPr lang="en-US" altLang="zh-CN" sz="6000" dirty="0"/>
          </a:p>
          <a:p>
            <a:r>
              <a:rPr lang="zh-CN" altLang="en-US" sz="6000" dirty="0"/>
              <a:t>放置</a:t>
            </a:r>
            <a:r>
              <a:rPr lang="en-US" altLang="zh-CN" sz="6000" dirty="0"/>
              <a:t>20</a:t>
            </a:r>
            <a:r>
              <a:rPr lang="zh-CN" altLang="en-US" sz="6000" dirty="0"/>
              <a:t>個</a:t>
            </a:r>
            <a:r>
              <a:rPr lang="en-US" altLang="zh-CN" sz="6000" dirty="0"/>
              <a:t>Google</a:t>
            </a:r>
            <a:r>
              <a:rPr lang="zh-CN" altLang="en-US" sz="6000" dirty="0"/>
              <a:t>月搜尋</a:t>
            </a:r>
            <a:endParaRPr lang="en-US" altLang="zh-CN" sz="6000" dirty="0"/>
          </a:p>
          <a:p>
            <a:r>
              <a:rPr lang="zh-CN" altLang="en-US" sz="6000" dirty="0"/>
              <a:t>長尾關鍵字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11539168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D3BA6C-27EE-42E5-A56F-3051D0F2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TW" altLang="en-US" dirty="0"/>
              <a:t>越是簡單，悅氏不簡單</a:t>
            </a:r>
          </a:p>
          <a:p>
            <a:r>
              <a:rPr lang="zh-TW" altLang="en-US" dirty="0"/>
              <a:t>悅氏重視環保，擁有最佳化之生產流程，秉持以消費者健康為宗旨，不斷追求創新與卓越，目的就是讓每個人方便的享用大自然健康的產品</a:t>
            </a:r>
          </a:p>
          <a:p>
            <a:r>
              <a:rPr lang="zh-TW" altLang="en-US" dirty="0"/>
              <a:t>★來自雪山山脈的悅氏礦泉水</a:t>
            </a:r>
          </a:p>
          <a:p>
            <a:r>
              <a:rPr lang="zh-TW" altLang="en-US" dirty="0"/>
              <a:t>悅氏礦泉水水源地緊鄰雪山國家原始森林保護區，集水區上溯</a:t>
            </a:r>
            <a:r>
              <a:rPr lang="en-US" altLang="zh-TW" dirty="0"/>
              <a:t>15</a:t>
            </a:r>
            <a:r>
              <a:rPr lang="zh-TW" altLang="en-US" dirty="0"/>
              <a:t>公里完全沒有人為污染。悅氏的水源是經由雪山山脈火山頁岩層層濾淨後自然湧出，水質不但天然純淨，而且蘊含均衡適量的鈣、鎂、鈉、鐵、氟等礦物質，是大自然最珍貴的恩賜。</a:t>
            </a:r>
          </a:p>
          <a:p>
            <a:r>
              <a:rPr lang="zh-TW" altLang="en-US" dirty="0"/>
              <a:t>★為了每滴水的純淨悅氏買下一片山，</a:t>
            </a:r>
            <a:r>
              <a:rPr lang="en-US" altLang="zh-TW" dirty="0"/>
              <a:t>24</a:t>
            </a:r>
            <a:r>
              <a:rPr lang="zh-TW" altLang="en-US" dirty="0"/>
              <a:t>小時專人守護看似簡單的好水，都來自於悅氏不簡單的堅持。</a:t>
            </a:r>
          </a:p>
          <a:p>
            <a:r>
              <a:rPr lang="zh-TW" altLang="en-US" dirty="0"/>
              <a:t>★專業製程的悅氏礦泉水</a:t>
            </a:r>
          </a:p>
          <a:p>
            <a:r>
              <a:rPr lang="zh-TW" altLang="en-US" dirty="0"/>
              <a:t>悅氏為了保存</a:t>
            </a:r>
            <a:r>
              <a:rPr lang="en-US" altLang="zh-TW" dirty="0"/>
              <a:t>100%</a:t>
            </a:r>
            <a:r>
              <a:rPr lang="zh-TW" altLang="en-US" dirty="0"/>
              <a:t>的天然礦泉原味，自建廠之始即堅時自行製罐，是全國第一家裝置吹瓶器的礦泉水工廠，並且從整列、清洗、消毒、貼標、充填，全部選用先進國家的機器設備，悅氏集合人與科技的力量，就是要提供消費者最自然純淨的健康礦泉水。悅氏更以符合礦泉水</a:t>
            </a:r>
            <a:r>
              <a:rPr lang="en-US" altLang="zh-TW" dirty="0"/>
              <a:t>TQF</a:t>
            </a:r>
            <a:r>
              <a:rPr lang="zh-TW" altLang="en-US" dirty="0"/>
              <a:t>、</a:t>
            </a:r>
            <a:r>
              <a:rPr lang="en-US" altLang="zh-TW" dirty="0"/>
              <a:t>HACCP</a:t>
            </a:r>
            <a:r>
              <a:rPr lang="zh-TW" altLang="en-US" dirty="0"/>
              <a:t>、及</a:t>
            </a:r>
            <a:r>
              <a:rPr lang="en-US" altLang="zh-TW" dirty="0"/>
              <a:t>ISO22000</a:t>
            </a:r>
            <a:r>
              <a:rPr lang="zh-TW" altLang="en-US" dirty="0"/>
              <a:t>國際驗証的作業流程，來管制整廠的生產運作，並確實要求全廠人員在工作崗位上為「水的天然純淨」把關。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70B53AA-C3A8-4AEF-AAED-83537C58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步驟</a:t>
            </a:r>
            <a:r>
              <a:rPr lang="en-US" altLang="zh-CN" dirty="0">
                <a:solidFill>
                  <a:srgbClr val="7030A0"/>
                </a:solidFill>
              </a:rPr>
              <a:t>1.</a:t>
            </a:r>
            <a:r>
              <a:rPr lang="zh-CN" altLang="en-US" dirty="0">
                <a:solidFill>
                  <a:srgbClr val="7030A0"/>
                </a:solidFill>
              </a:rPr>
              <a:t>寫好礦泉水產品的文章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zh-CN" altLang="en-US" dirty="0">
                <a:solidFill>
                  <a:srgbClr val="7030A0"/>
                </a:solidFill>
              </a:rPr>
              <a:t>初稿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8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04367-C320-4223-928A-E16732FFC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下載關鍵字</a:t>
            </a:r>
            <a:r>
              <a:rPr lang="en-US" altLang="zh-CN" dirty="0"/>
              <a:t>csv</a:t>
            </a:r>
            <a:r>
              <a:rPr lang="zh-CN" altLang="en-US" dirty="0"/>
              <a:t>檔案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BC75689-1949-4B10-9BEF-F03BA80E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步驟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：到</a:t>
            </a:r>
            <a:r>
              <a:rPr lang="en-US" altLang="zh-CN" dirty="0">
                <a:solidFill>
                  <a:srgbClr val="7030A0"/>
                </a:solidFill>
              </a:rPr>
              <a:t>Google ads</a:t>
            </a:r>
            <a:r>
              <a:rPr lang="zh-CN" altLang="en-US" dirty="0">
                <a:solidFill>
                  <a:srgbClr val="7030A0"/>
                </a:solidFill>
              </a:rPr>
              <a:t>查詢礦泉水的月搜尋關鍵字</a:t>
            </a:r>
            <a:endParaRPr lang="zh-TW" altLang="en-US" dirty="0">
              <a:solidFill>
                <a:srgbClr val="7030A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39C0A5-81F2-45D8-8B8E-F6C47174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0008"/>
            <a:ext cx="9144000" cy="38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55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D04367-C320-4223-928A-E16732FFC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zh-TW" altLang="en-US" sz="8600" dirty="0">
                <a:solidFill>
                  <a:srgbClr val="C00000"/>
                </a:solidFill>
              </a:rPr>
              <a:t>以下是我在</a:t>
            </a:r>
            <a:r>
              <a:rPr lang="en-US" altLang="zh-TW" sz="8600" dirty="0">
                <a:solidFill>
                  <a:srgbClr val="C00000"/>
                </a:solidFill>
              </a:rPr>
              <a:t>google ads</a:t>
            </a:r>
            <a:r>
              <a:rPr lang="zh-TW" altLang="en-US" sz="8600" dirty="0">
                <a:solidFill>
                  <a:srgbClr val="C00000"/>
                </a:solidFill>
              </a:rPr>
              <a:t>找到的平均月搜尋關鍵字名稱與搜尋量的清單，請幫我剔除那些針對特殊公司名稱的關鍵字，找出</a:t>
            </a:r>
            <a:r>
              <a:rPr lang="en-US" altLang="zh-TW" sz="8600" dirty="0">
                <a:solidFill>
                  <a:srgbClr val="C00000"/>
                </a:solidFill>
              </a:rPr>
              <a:t>20</a:t>
            </a:r>
            <a:r>
              <a:rPr lang="zh-TW" altLang="en-US" sz="8600" dirty="0">
                <a:solidFill>
                  <a:srgbClr val="C00000"/>
                </a:solidFill>
              </a:rPr>
              <a:t>個適合我的長尾關鍵字</a:t>
            </a:r>
          </a:p>
          <a:p>
            <a:r>
              <a:rPr lang="en-US" altLang="zh-TW" dirty="0"/>
              <a:t>----------</a:t>
            </a:r>
          </a:p>
          <a:p>
            <a:r>
              <a:rPr lang="zh-TW" altLang="en-US" dirty="0"/>
              <a:t>悅 氏 礦泉 水</a:t>
            </a:r>
          </a:p>
          <a:p>
            <a:r>
              <a:rPr lang="en-US" altLang="zh-TW" dirty="0" err="1"/>
              <a:t>evian</a:t>
            </a:r>
            <a:r>
              <a:rPr lang="en-US" altLang="zh-TW" dirty="0"/>
              <a:t> </a:t>
            </a:r>
            <a:r>
              <a:rPr lang="zh-TW" altLang="en-US" dirty="0"/>
              <a:t>礦泉 水</a:t>
            </a:r>
          </a:p>
          <a:p>
            <a:r>
              <a:rPr lang="zh-TW" altLang="en-US" dirty="0"/>
              <a:t>礦泉 水 批發</a:t>
            </a:r>
          </a:p>
          <a:p>
            <a:r>
              <a:rPr lang="zh-TW" altLang="en-US" dirty="0"/>
              <a:t>沛 綠 雅 氣泡 水</a:t>
            </a:r>
          </a:p>
          <a:p>
            <a:r>
              <a:rPr lang="zh-TW" altLang="en-US" dirty="0"/>
              <a:t>聖 沛 黎 洛 氣泡 礦泉 水</a:t>
            </a:r>
          </a:p>
          <a:p>
            <a:r>
              <a:rPr lang="zh-TW" altLang="en-US" dirty="0"/>
              <a:t>依 雲 礦泉 水</a:t>
            </a:r>
          </a:p>
          <a:p>
            <a:r>
              <a:rPr lang="zh-TW" altLang="en-US" dirty="0"/>
              <a:t>礦泉 水 推薦</a:t>
            </a:r>
          </a:p>
          <a:p>
            <a:r>
              <a:rPr lang="en-US" altLang="zh-TW" dirty="0" err="1"/>
              <a:t>evian</a:t>
            </a:r>
            <a:r>
              <a:rPr lang="en-US" altLang="zh-TW" dirty="0"/>
              <a:t> </a:t>
            </a:r>
            <a:r>
              <a:rPr lang="zh-TW" altLang="en-US" dirty="0"/>
              <a:t>矿泉 水</a:t>
            </a:r>
          </a:p>
          <a:p>
            <a:r>
              <a:rPr lang="zh-TW" altLang="en-US" dirty="0"/>
              <a:t>客 製 化 礦泉 水</a:t>
            </a:r>
          </a:p>
          <a:p>
            <a:r>
              <a:rPr lang="zh-TW" altLang="en-US" dirty="0"/>
              <a:t>悅 氏 礦泉 水 </a:t>
            </a:r>
            <a:r>
              <a:rPr lang="en-US" altLang="zh-TW" dirty="0"/>
              <a:t>330ml</a:t>
            </a:r>
          </a:p>
          <a:p>
            <a:r>
              <a:rPr lang="zh-TW" altLang="en-US" dirty="0"/>
              <a:t>巴 部 農 天然 鹼 性 礦泉 水</a:t>
            </a:r>
          </a:p>
          <a:p>
            <a:r>
              <a:rPr lang="en-US" altLang="zh-TW" dirty="0" err="1"/>
              <a:t>perrier</a:t>
            </a:r>
            <a:r>
              <a:rPr lang="en-US" altLang="zh-TW" dirty="0"/>
              <a:t> </a:t>
            </a:r>
            <a:r>
              <a:rPr lang="zh-TW" altLang="en-US" dirty="0"/>
              <a:t>氣泡 水</a:t>
            </a:r>
          </a:p>
          <a:p>
            <a:r>
              <a:rPr lang="zh-TW" altLang="en-US" dirty="0"/>
              <a:t>巴 布農 礦泉 水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BC75689-1949-4B10-9BEF-F03BA80E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步驟</a:t>
            </a:r>
            <a:r>
              <a:rPr lang="en-US" altLang="zh-CN" dirty="0">
                <a:solidFill>
                  <a:srgbClr val="7030A0"/>
                </a:solidFill>
              </a:rPr>
              <a:t>3</a:t>
            </a:r>
            <a:r>
              <a:rPr lang="zh-CN" altLang="en-US" dirty="0">
                <a:solidFill>
                  <a:srgbClr val="7030A0"/>
                </a:solidFill>
              </a:rPr>
              <a:t>：欄位篩選，複製搜尋量</a:t>
            </a:r>
            <a:r>
              <a:rPr lang="en-US" altLang="zh-CN" dirty="0">
                <a:solidFill>
                  <a:srgbClr val="7030A0"/>
                </a:solidFill>
              </a:rPr>
              <a:t>&gt;500</a:t>
            </a:r>
            <a:r>
              <a:rPr lang="zh-CN" altLang="en-US" dirty="0">
                <a:solidFill>
                  <a:srgbClr val="7030A0"/>
                </a:solidFill>
              </a:rPr>
              <a:t>，到</a:t>
            </a:r>
            <a:r>
              <a:rPr lang="en-US" altLang="zh-CN" dirty="0" err="1">
                <a:solidFill>
                  <a:srgbClr val="7030A0"/>
                </a:solidFill>
              </a:rPr>
              <a:t>ChatGPT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61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8D2D1F4-C38D-41D6-A568-FCF335843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47500" lnSpcReduction="20000"/>
          </a:bodyPr>
          <a:lstStyle/>
          <a:p>
            <a:pPr marL="0" indent="0">
              <a:buNone/>
            </a:pPr>
            <a:r>
              <a:rPr lang="zh-TW" altLang="en-US" b="1" dirty="0"/>
              <a:t>礦泉水 批發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推薦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一箱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小瓶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鎂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客製化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批發價格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送到家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進口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</a:t>
            </a:r>
            <a:r>
              <a:rPr lang="en-US" altLang="zh-TW" b="1" dirty="0"/>
              <a:t>330ml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高級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氣泡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天然氣 泡水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外送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小瓶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天然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鹼性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品牌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價格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台灣 礦泉水 排名</a:t>
            </a:r>
            <a:endParaRPr lang="en-US" altLang="zh-TW" b="1" dirty="0"/>
          </a:p>
          <a:p>
            <a:pPr marL="0" indent="0">
              <a:buNone/>
            </a:pPr>
            <a:r>
              <a:rPr lang="zh-CN" altLang="en-US" dirty="0"/>
              <a:t>雪山 礦泉水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1000cc </a:t>
            </a:r>
            <a:r>
              <a:rPr lang="zh-TW" altLang="en-US" dirty="0"/>
              <a:t>礦泉 水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2000cc </a:t>
            </a:r>
            <a:r>
              <a:rPr lang="zh-TW" altLang="en-US" dirty="0"/>
              <a:t>礦泉 水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5 </a:t>
            </a:r>
            <a:r>
              <a:rPr lang="zh-TW" altLang="en-US" dirty="0"/>
              <a:t>公升 礦泉 水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6 </a:t>
            </a:r>
            <a:r>
              <a:rPr lang="zh-TW" altLang="en-US" dirty="0"/>
              <a:t>公升 礦泉 水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6000cc </a:t>
            </a:r>
            <a:r>
              <a:rPr lang="zh-TW" altLang="en-US" dirty="0"/>
              <a:t>礦泉 水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600ml </a:t>
            </a:r>
            <a:r>
              <a:rPr lang="zh-TW" altLang="en-US" dirty="0"/>
              <a:t>礦泉 水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0C83B2-9889-4D5F-8128-2B768F67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步驟</a:t>
            </a:r>
            <a:r>
              <a:rPr lang="en-US" altLang="zh-CN" dirty="0">
                <a:solidFill>
                  <a:srgbClr val="7030A0"/>
                </a:solidFill>
              </a:rPr>
              <a:t>4</a:t>
            </a:r>
            <a:r>
              <a:rPr lang="zh-CN" altLang="en-US" dirty="0">
                <a:solidFill>
                  <a:srgbClr val="7030A0"/>
                </a:solidFill>
              </a:rPr>
              <a:t>：</a:t>
            </a:r>
            <a:r>
              <a:rPr lang="zh-TW" altLang="en-US" dirty="0">
                <a:solidFill>
                  <a:srgbClr val="7030A0"/>
                </a:solidFill>
              </a:rPr>
              <a:t>篩選後的</a:t>
            </a:r>
            <a:r>
              <a:rPr lang="en-US" altLang="zh-TW" dirty="0">
                <a:solidFill>
                  <a:srgbClr val="7030A0"/>
                </a:solidFill>
              </a:rPr>
              <a:t>20</a:t>
            </a:r>
            <a:r>
              <a:rPr lang="zh-TW" altLang="en-US" dirty="0">
                <a:solidFill>
                  <a:srgbClr val="7030A0"/>
                </a:solidFill>
              </a:rPr>
              <a:t>個長尾關鍵字</a:t>
            </a:r>
            <a:r>
              <a:rPr lang="zh-TW" altLang="en-US" b="1" dirty="0"/>
              <a:t>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5923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8D2D1F4-C38D-41D6-A568-FCF335843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25000" lnSpcReduction="20000"/>
          </a:bodyPr>
          <a:lstStyle/>
          <a:p>
            <a:pPr marL="0" indent="0">
              <a:buNone/>
            </a:pPr>
            <a:r>
              <a:rPr lang="zh-TW" altLang="en-US" sz="12800" dirty="0">
                <a:solidFill>
                  <a:srgbClr val="7030A0"/>
                </a:solidFill>
              </a:rPr>
              <a:t>以下是我寫的產品文章，還有長尾關鍵字清單，請幫我把長尾關鍵字清單加入產品文章，文句必須合理，有好多閱讀體驗， 最後將補加關鍵字後的全部文章內容給我（請把關鍵字的前後加上</a:t>
            </a:r>
            <a:r>
              <a:rPr lang="en-US" altLang="zh-TW" sz="12800" dirty="0">
                <a:solidFill>
                  <a:srgbClr val="7030A0"/>
                </a:solidFill>
              </a:rPr>
              <a:t>【】</a:t>
            </a:r>
            <a:r>
              <a:rPr lang="zh-TW" altLang="en-US" sz="12800" dirty="0">
                <a:solidFill>
                  <a:srgbClr val="7030A0"/>
                </a:solidFill>
              </a:rPr>
              <a:t>符號） </a:t>
            </a:r>
            <a:endParaRPr lang="en-US" altLang="zh-TW" sz="128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---------- --</a:t>
            </a:r>
          </a:p>
          <a:p>
            <a:pPr marL="0" indent="0">
              <a:buNone/>
            </a:pPr>
            <a:r>
              <a:rPr lang="zh-TW" altLang="en-US" dirty="0"/>
              <a:t>越是簡單，悅氏不簡單 悅氏重視環保，擁有最佳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….</a:t>
            </a:r>
          </a:p>
          <a:p>
            <a:pPr marL="0" indent="0">
              <a:buNone/>
            </a:pPr>
            <a:r>
              <a:rPr lang="en-US" altLang="zh-TW" b="1" dirty="0"/>
              <a:t>….</a:t>
            </a:r>
          </a:p>
          <a:p>
            <a:pPr marL="0" indent="0">
              <a:buNone/>
            </a:pPr>
            <a:r>
              <a:rPr lang="en-US" altLang="zh-TW" dirty="0"/>
              <a:t>-------------</a:t>
            </a:r>
            <a:endParaRPr lang="en-US" altLang="zh-TW" b="1" dirty="0"/>
          </a:p>
          <a:p>
            <a:pPr marL="0" indent="0">
              <a:buNone/>
            </a:pPr>
            <a:r>
              <a:rPr lang="zh-TW" altLang="en-US" b="1" dirty="0"/>
              <a:t>礦泉水 批發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推薦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一箱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小瓶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鎂礦泉水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客製化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批發價格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送到家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進口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</a:t>
            </a:r>
            <a:r>
              <a:rPr lang="en-US" altLang="zh-TW" b="1" dirty="0"/>
              <a:t>330ml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高級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氣泡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天然氣 泡水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外送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小瓶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天然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鹼性 礦泉水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品牌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礦泉水 價格</a:t>
            </a:r>
            <a:endParaRPr lang="zh-TW" altLang="en-US" dirty="0"/>
          </a:p>
          <a:p>
            <a:pPr marL="0" indent="0">
              <a:buNone/>
            </a:pPr>
            <a:r>
              <a:rPr lang="zh-TW" altLang="en-US" b="1" dirty="0"/>
              <a:t>台灣礦泉水排名</a:t>
            </a:r>
            <a:endParaRPr lang="en-US" altLang="zh-TW" b="1" dirty="0"/>
          </a:p>
          <a:p>
            <a:pPr marL="0" indent="0">
              <a:buNone/>
            </a:pPr>
            <a:r>
              <a:rPr lang="zh-CN" altLang="en-US" dirty="0"/>
              <a:t>雪山 礦泉水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dirty="0"/>
              <a:t>1000cc </a:t>
            </a:r>
            <a:r>
              <a:rPr lang="zh-TW" altLang="en-US" dirty="0"/>
              <a:t>礦泉 水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2000cc </a:t>
            </a:r>
            <a:r>
              <a:rPr lang="zh-TW" altLang="en-US" dirty="0"/>
              <a:t>礦泉 水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5 </a:t>
            </a:r>
            <a:r>
              <a:rPr lang="zh-TW" altLang="en-US" dirty="0"/>
              <a:t>公升 礦泉 水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6 </a:t>
            </a:r>
            <a:r>
              <a:rPr lang="zh-TW" altLang="en-US" dirty="0"/>
              <a:t>公升 礦泉 水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6000cc </a:t>
            </a:r>
            <a:r>
              <a:rPr lang="zh-TW" altLang="en-US" dirty="0"/>
              <a:t>礦泉 水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600ml </a:t>
            </a:r>
            <a:r>
              <a:rPr lang="zh-TW" altLang="en-US" dirty="0"/>
              <a:t>礦泉 水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0C83B2-9889-4D5F-8128-2B768F67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步驟</a:t>
            </a:r>
            <a:r>
              <a:rPr lang="en-US" altLang="zh-CN" dirty="0">
                <a:solidFill>
                  <a:srgbClr val="7030A0"/>
                </a:solidFill>
              </a:rPr>
              <a:t>5</a:t>
            </a:r>
            <a:r>
              <a:rPr lang="zh-CN" altLang="en-US" dirty="0">
                <a:solidFill>
                  <a:srgbClr val="7030A0"/>
                </a:solidFill>
              </a:rPr>
              <a:t>：請</a:t>
            </a:r>
            <a:r>
              <a:rPr lang="en-US" altLang="zh-CN" dirty="0" err="1">
                <a:solidFill>
                  <a:srgbClr val="7030A0"/>
                </a:solidFill>
              </a:rPr>
              <a:t>ChatGPT</a:t>
            </a:r>
            <a:r>
              <a:rPr lang="en-US" altLang="zh-CN" dirty="0">
                <a:solidFill>
                  <a:srgbClr val="7030A0"/>
                </a:solidFill>
              </a:rPr>
              <a:t> 4o </a:t>
            </a:r>
            <a:r>
              <a:rPr lang="zh-TW" altLang="en-US" dirty="0">
                <a:solidFill>
                  <a:srgbClr val="7030A0"/>
                </a:solidFill>
              </a:rPr>
              <a:t>把長尾關鍵字清單加入產品文章</a:t>
            </a:r>
          </a:p>
        </p:txBody>
      </p:sp>
    </p:spTree>
    <p:extLst>
      <p:ext uri="{BB962C8B-B14F-4D97-AF65-F5344CB8AC3E}">
        <p14:creationId xmlns:p14="http://schemas.microsoft.com/office/powerpoint/2010/main" val="2885917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8D2D1F4-C38D-41D6-A568-FCF335843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r>
              <a:rPr lang="zh-TW" altLang="en-US" sz="1600" b="1" dirty="0"/>
              <a:t>越是簡單，悅氏不簡單</a:t>
            </a:r>
            <a:endParaRPr lang="zh-TW" altLang="en-US" sz="1600" dirty="0"/>
          </a:p>
          <a:p>
            <a:r>
              <a:rPr lang="zh-TW" altLang="en-US" sz="1600" dirty="0"/>
              <a:t>悅氏重視環保，擁有最佳化之生產流程，秉持以消費者健康為宗旨，不斷追求創新與卓越，目的就是讓每個人方便地享用</a:t>
            </a:r>
            <a:r>
              <a:rPr lang="en-US" altLang="zh-TW" sz="1600" dirty="0"/>
              <a:t>【</a:t>
            </a:r>
            <a:r>
              <a:rPr lang="zh-TW" altLang="en-US" sz="1600" dirty="0"/>
              <a:t>天然礦泉水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這樣來自大自然的健康產品。無論您是個人購買還是尋求</a:t>
            </a:r>
            <a:r>
              <a:rPr lang="en-US" altLang="zh-TW" sz="1600" dirty="0"/>
              <a:t>【</a:t>
            </a:r>
            <a:r>
              <a:rPr lang="zh-TW" altLang="en-US" sz="1600" dirty="0"/>
              <a:t>礦泉水批發</a:t>
            </a:r>
            <a:r>
              <a:rPr lang="en-US" altLang="zh-TW" sz="1600" dirty="0"/>
              <a:t>】</a:t>
            </a:r>
            <a:r>
              <a:rPr lang="zh-TW" altLang="en-US" sz="1600" dirty="0"/>
              <a:t>，</a:t>
            </a:r>
            <a:r>
              <a:rPr lang="en-US" altLang="zh-TW" sz="1600" dirty="0"/>
              <a:t>【</a:t>
            </a:r>
            <a:r>
              <a:rPr lang="zh-TW" altLang="en-US" sz="1600" dirty="0"/>
              <a:t>悅氏礦泉水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都能滿足您的需求。</a:t>
            </a:r>
          </a:p>
          <a:p>
            <a:r>
              <a:rPr lang="zh-TW" altLang="en-US" sz="1600" dirty="0"/>
              <a:t>★ </a:t>
            </a:r>
            <a:r>
              <a:rPr lang="zh-TW" altLang="en-US" sz="1600" b="1" dirty="0"/>
              <a:t>來自雪山山脈的悅氏礦泉水</a:t>
            </a:r>
            <a:endParaRPr lang="zh-TW" altLang="en-US" sz="1600" dirty="0"/>
          </a:p>
          <a:p>
            <a:r>
              <a:rPr lang="zh-TW" altLang="en-US" sz="1600" dirty="0"/>
              <a:t>悅氏礦泉水水源地緊鄰</a:t>
            </a:r>
            <a:r>
              <a:rPr lang="en-US" altLang="zh-TW" sz="1600" dirty="0"/>
              <a:t>【</a:t>
            </a:r>
            <a:r>
              <a:rPr lang="zh-TW" altLang="en-US" sz="1600" dirty="0"/>
              <a:t>雪山礦泉水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國家原始森林保護區，集水區上溯</a:t>
            </a:r>
            <a:r>
              <a:rPr lang="en-US" altLang="zh-TW" sz="1600" dirty="0"/>
              <a:t>15</a:t>
            </a:r>
            <a:r>
              <a:rPr lang="zh-TW" altLang="en-US" sz="1600" dirty="0"/>
              <a:t>公里完全沒有污染。悅氏的水源是經由</a:t>
            </a:r>
            <a:r>
              <a:rPr lang="en-US" altLang="zh-TW" sz="1600" dirty="0"/>
              <a:t>【</a:t>
            </a:r>
            <a:r>
              <a:rPr lang="zh-TW" altLang="en-US" sz="1600" dirty="0"/>
              <a:t>雪山山脈</a:t>
            </a:r>
            <a:r>
              <a:rPr lang="en-US" altLang="zh-TW" sz="1600" dirty="0"/>
              <a:t>】</a:t>
            </a:r>
            <a:r>
              <a:rPr lang="zh-TW" altLang="en-US" sz="1600" dirty="0"/>
              <a:t>火山頁岩層層濾淨後自然湧出，這款</a:t>
            </a:r>
            <a:r>
              <a:rPr lang="en-US" altLang="zh-TW" sz="1600" dirty="0"/>
              <a:t>【</a:t>
            </a:r>
            <a:r>
              <a:rPr lang="zh-TW" altLang="en-US" sz="1600" dirty="0"/>
              <a:t>高級礦泉水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不僅</a:t>
            </a:r>
            <a:r>
              <a:rPr lang="en-US" altLang="zh-TW" sz="1600" dirty="0"/>
              <a:t>【</a:t>
            </a:r>
            <a:r>
              <a:rPr lang="zh-TW" altLang="en-US" sz="1600" dirty="0"/>
              <a:t>天然純淨</a:t>
            </a:r>
            <a:r>
              <a:rPr lang="en-US" altLang="zh-TW" sz="1600" dirty="0"/>
              <a:t>】</a:t>
            </a:r>
            <a:r>
              <a:rPr lang="zh-TW" altLang="en-US" sz="1600" dirty="0"/>
              <a:t>，而且蘊含均衡適量的鈣、</a:t>
            </a:r>
            <a:r>
              <a:rPr lang="en-US" altLang="zh-TW" sz="1600" dirty="0"/>
              <a:t>【</a:t>
            </a:r>
            <a:r>
              <a:rPr lang="zh-TW" altLang="en-US" sz="1600" dirty="0"/>
              <a:t>鎂礦泉水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、鈉、鐵、氟等礦物質，是大自然最珍貴的恩賜。不論是</a:t>
            </a:r>
            <a:r>
              <a:rPr lang="en-US" altLang="zh-TW" sz="1600" dirty="0"/>
              <a:t>【</a:t>
            </a:r>
            <a:r>
              <a:rPr lang="zh-TW" altLang="en-US" sz="1600" dirty="0"/>
              <a:t>小瓶礦泉水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還是</a:t>
            </a:r>
            <a:r>
              <a:rPr lang="en-US" altLang="zh-TW" sz="1600" dirty="0"/>
              <a:t>【</a:t>
            </a:r>
            <a:r>
              <a:rPr lang="zh-TW" altLang="en-US" sz="1600" dirty="0"/>
              <a:t>礦泉水一箱</a:t>
            </a:r>
            <a:r>
              <a:rPr lang="en-US" altLang="zh-TW" sz="1600" dirty="0"/>
              <a:t>】</a:t>
            </a:r>
            <a:r>
              <a:rPr lang="zh-TW" altLang="en-US" sz="1600" dirty="0"/>
              <a:t>包裝，悅氏都能提供高品質的選擇。</a:t>
            </a:r>
          </a:p>
          <a:p>
            <a:r>
              <a:rPr lang="zh-TW" altLang="en-US" sz="1600" dirty="0"/>
              <a:t>★ </a:t>
            </a:r>
            <a:r>
              <a:rPr lang="zh-TW" altLang="en-US" sz="1600" b="1" dirty="0"/>
              <a:t>為了每滴水的純淨，悅氏買下一片山，</a:t>
            </a:r>
            <a:r>
              <a:rPr lang="en-US" altLang="zh-TW" sz="1600" b="1" dirty="0"/>
              <a:t>24</a:t>
            </a:r>
            <a:r>
              <a:rPr lang="zh-TW" altLang="en-US" sz="1600" b="1" dirty="0"/>
              <a:t>小時專人守護</a:t>
            </a:r>
            <a:endParaRPr lang="zh-TW" altLang="en-US" sz="1600" dirty="0"/>
          </a:p>
          <a:p>
            <a:r>
              <a:rPr lang="zh-TW" altLang="en-US" sz="1600" dirty="0"/>
              <a:t>看似簡單的好水，來自於悅氏對</a:t>
            </a:r>
            <a:r>
              <a:rPr lang="en-US" altLang="zh-TW" sz="1600" dirty="0"/>
              <a:t>【</a:t>
            </a:r>
            <a:r>
              <a:rPr lang="zh-TW" altLang="en-US" sz="1600" dirty="0"/>
              <a:t>礦泉水客製化</a:t>
            </a:r>
            <a:r>
              <a:rPr lang="en-US" altLang="zh-TW" sz="1600" dirty="0"/>
              <a:t>】</a:t>
            </a:r>
            <a:r>
              <a:rPr lang="zh-TW" altLang="en-US" sz="1600" dirty="0"/>
              <a:t>的不簡單堅持。我們不僅專注於提供符合消費者需求的</a:t>
            </a:r>
            <a:r>
              <a:rPr lang="en-US" altLang="zh-TW" sz="1600" dirty="0"/>
              <a:t>【</a:t>
            </a:r>
            <a:r>
              <a:rPr lang="zh-TW" altLang="en-US" sz="1600" dirty="0"/>
              <a:t>礦泉水外送</a:t>
            </a:r>
            <a:r>
              <a:rPr lang="en-US" altLang="zh-TW" sz="1600" dirty="0"/>
              <a:t>】</a:t>
            </a:r>
            <a:r>
              <a:rPr lang="zh-TW" altLang="en-US" sz="1600" dirty="0"/>
              <a:t>服務，還能將這份天然的恩賜</a:t>
            </a:r>
            <a:r>
              <a:rPr lang="en-US" altLang="zh-TW" sz="1600" dirty="0"/>
              <a:t>【</a:t>
            </a:r>
            <a:r>
              <a:rPr lang="zh-TW" altLang="en-US" sz="1600" dirty="0"/>
              <a:t>送到家</a:t>
            </a:r>
            <a:r>
              <a:rPr lang="en-US" altLang="zh-TW" sz="1600" dirty="0"/>
              <a:t>】</a:t>
            </a:r>
            <a:r>
              <a:rPr lang="zh-TW" altLang="en-US" sz="1600" dirty="0"/>
              <a:t>。我們提供不同容量的選擇，包括</a:t>
            </a:r>
            <a:r>
              <a:rPr lang="en-US" altLang="zh-TW" sz="1600" dirty="0"/>
              <a:t>【600ml</a:t>
            </a:r>
            <a:r>
              <a:rPr lang="zh-TW" altLang="en-US" sz="1600" dirty="0"/>
              <a:t>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、</a:t>
            </a:r>
            <a:r>
              <a:rPr lang="en-US" altLang="zh-TW" sz="1600" dirty="0"/>
              <a:t>【1000cc</a:t>
            </a:r>
            <a:r>
              <a:rPr lang="zh-TW" altLang="en-US" sz="1600" dirty="0"/>
              <a:t>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、</a:t>
            </a:r>
            <a:r>
              <a:rPr lang="en-US" altLang="zh-TW" sz="1600" dirty="0"/>
              <a:t>【2000cc</a:t>
            </a:r>
            <a:r>
              <a:rPr lang="zh-TW" altLang="en-US" sz="1600" dirty="0"/>
              <a:t>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、</a:t>
            </a:r>
            <a:r>
              <a:rPr lang="en-US" altLang="zh-TW" sz="1600" dirty="0"/>
              <a:t>【5</a:t>
            </a:r>
            <a:r>
              <a:rPr lang="zh-TW" altLang="en-US" sz="1600" dirty="0"/>
              <a:t>公升礦泉水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、</a:t>
            </a:r>
            <a:r>
              <a:rPr lang="en-US" altLang="zh-TW" sz="1600" dirty="0"/>
              <a:t>【6</a:t>
            </a:r>
            <a:r>
              <a:rPr lang="zh-TW" altLang="en-US" sz="1600" dirty="0"/>
              <a:t>公升礦泉水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以及</a:t>
            </a:r>
            <a:r>
              <a:rPr lang="en-US" altLang="zh-TW" sz="1600" dirty="0"/>
              <a:t>【6000cc</a:t>
            </a:r>
            <a:r>
              <a:rPr lang="zh-TW" altLang="en-US" sz="1600" dirty="0"/>
              <a:t>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，滿足您不同的需求。</a:t>
            </a:r>
          </a:p>
          <a:p>
            <a:r>
              <a:rPr lang="zh-TW" altLang="en-US" sz="1600" dirty="0"/>
              <a:t>★ </a:t>
            </a:r>
            <a:r>
              <a:rPr lang="zh-TW" altLang="en-US" sz="1600" b="1" dirty="0"/>
              <a:t>專業製程的悅氏礦泉水</a:t>
            </a:r>
            <a:endParaRPr lang="zh-TW" altLang="en-US" sz="1600" dirty="0"/>
          </a:p>
          <a:p>
            <a:r>
              <a:rPr lang="zh-TW" altLang="en-US" sz="1600" dirty="0"/>
              <a:t>悅氏為了保存</a:t>
            </a:r>
            <a:r>
              <a:rPr lang="en-US" altLang="zh-TW" sz="1600" dirty="0"/>
              <a:t>100%</a:t>
            </a:r>
            <a:r>
              <a:rPr lang="zh-TW" altLang="en-US" sz="1600" dirty="0"/>
              <a:t>的天然礦泉原味，自建廠之始即堅持自行製罐，是全國第一家裝置吹瓶器的</a:t>
            </a:r>
            <a:r>
              <a:rPr lang="en-US" altLang="zh-TW" sz="1600" dirty="0"/>
              <a:t>【</a:t>
            </a:r>
            <a:r>
              <a:rPr lang="zh-TW" altLang="en-US" sz="1600" dirty="0"/>
              <a:t>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工廠。從整列、清洗、消毒、貼標、充填，全部選用先進國家的機器設備，悅氏集合人與科技的力量，提供消費者最自然純淨的</a:t>
            </a:r>
            <a:r>
              <a:rPr lang="en-US" altLang="zh-TW" sz="1600" dirty="0"/>
              <a:t>【</a:t>
            </a:r>
            <a:r>
              <a:rPr lang="zh-TW" altLang="en-US" sz="1600" dirty="0"/>
              <a:t>健康礦泉水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。不論您是尋求</a:t>
            </a:r>
            <a:r>
              <a:rPr lang="en-US" altLang="zh-TW" sz="1600" dirty="0"/>
              <a:t>【</a:t>
            </a:r>
            <a:r>
              <a:rPr lang="zh-TW" altLang="en-US" sz="1600" dirty="0"/>
              <a:t>礦泉水批發價格</a:t>
            </a:r>
            <a:r>
              <a:rPr lang="en-US" altLang="zh-TW" sz="1600" dirty="0"/>
              <a:t>】</a:t>
            </a:r>
            <a:r>
              <a:rPr lang="zh-TW" altLang="en-US" sz="1600" dirty="0"/>
              <a:t>還是希望了解</a:t>
            </a:r>
            <a:r>
              <a:rPr lang="en-US" altLang="zh-TW" sz="1600" dirty="0"/>
              <a:t>【</a:t>
            </a:r>
            <a:r>
              <a:rPr lang="zh-TW" altLang="en-US" sz="1600" dirty="0"/>
              <a:t>礦泉水品牌</a:t>
            </a:r>
            <a:r>
              <a:rPr lang="en-US" altLang="zh-TW" sz="1600" dirty="0"/>
              <a:t>】</a:t>
            </a:r>
            <a:r>
              <a:rPr lang="zh-TW" altLang="en-US" sz="1600" dirty="0"/>
              <a:t>的多樣性，悅氏始終致力於提供最佳的產品和服務。</a:t>
            </a:r>
          </a:p>
          <a:p>
            <a:r>
              <a:rPr lang="zh-TW" altLang="en-US" sz="1600" dirty="0"/>
              <a:t>悅氏更以符合</a:t>
            </a:r>
            <a:r>
              <a:rPr lang="en-US" altLang="zh-TW" sz="1600" dirty="0"/>
              <a:t>【</a:t>
            </a:r>
            <a:r>
              <a:rPr lang="zh-TW" altLang="en-US" sz="1600" dirty="0"/>
              <a:t>礦泉水</a:t>
            </a:r>
            <a:r>
              <a:rPr lang="en-US" altLang="zh-TW" sz="1600" dirty="0"/>
              <a:t>TQF】</a:t>
            </a:r>
            <a:r>
              <a:rPr lang="zh-TW" altLang="en-US" sz="1600" dirty="0"/>
              <a:t>、</a:t>
            </a:r>
            <a:r>
              <a:rPr lang="en-US" altLang="zh-TW" sz="1600" dirty="0"/>
              <a:t>HACCP</a:t>
            </a:r>
            <a:r>
              <a:rPr lang="zh-TW" altLang="en-US" sz="1600" dirty="0"/>
              <a:t>及</a:t>
            </a:r>
            <a:r>
              <a:rPr lang="en-US" altLang="zh-TW" sz="1600" dirty="0"/>
              <a:t>ISO22000</a:t>
            </a:r>
            <a:r>
              <a:rPr lang="zh-TW" altLang="en-US" sz="1600" dirty="0"/>
              <a:t>國際驗証的作業流程，來管制整廠的生產運作，並確實要求全廠人員在工作崗位上為「水的天然純淨」把關。如果您正在尋找</a:t>
            </a:r>
            <a:r>
              <a:rPr lang="en-US" altLang="zh-TW" sz="1600" dirty="0"/>
              <a:t>【</a:t>
            </a:r>
            <a:r>
              <a:rPr lang="zh-TW" altLang="en-US" sz="1600" dirty="0"/>
              <a:t>氣泡礦泉水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或</a:t>
            </a:r>
            <a:r>
              <a:rPr lang="en-US" altLang="zh-TW" sz="1600" dirty="0"/>
              <a:t>【</a:t>
            </a:r>
            <a:r>
              <a:rPr lang="zh-TW" altLang="en-US" sz="1600" dirty="0"/>
              <a:t>鹼性礦泉水</a:t>
            </a:r>
            <a:r>
              <a:rPr lang="en-US" altLang="zh-TW" sz="1600" dirty="0"/>
              <a:t>】</a:t>
            </a:r>
            <a:r>
              <a:rPr lang="zh-TW" altLang="en-US" sz="1600" dirty="0"/>
              <a:t>的推薦，我們也能提供相關的高品質選擇。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0C83B2-9889-4D5F-8128-2B768F67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步驟</a:t>
            </a:r>
            <a:r>
              <a:rPr lang="en-US" altLang="zh-CN" dirty="0">
                <a:solidFill>
                  <a:srgbClr val="7030A0"/>
                </a:solidFill>
              </a:rPr>
              <a:t>6</a:t>
            </a:r>
            <a:r>
              <a:rPr lang="zh-CN" altLang="en-US" dirty="0">
                <a:solidFill>
                  <a:srgbClr val="7030A0"/>
                </a:solidFill>
              </a:rPr>
              <a:t>：</a:t>
            </a:r>
            <a:r>
              <a:rPr lang="zh-TW" altLang="en-US" dirty="0">
                <a:solidFill>
                  <a:srgbClr val="7030A0"/>
                </a:solidFill>
              </a:rPr>
              <a:t>加入</a:t>
            </a:r>
            <a:r>
              <a:rPr lang="zh-CN" altLang="en-US" dirty="0">
                <a:solidFill>
                  <a:srgbClr val="7030A0"/>
                </a:solidFill>
              </a:rPr>
              <a:t>關鍵字後的</a:t>
            </a:r>
            <a:r>
              <a:rPr lang="zh-TW" altLang="en-US" dirty="0">
                <a:solidFill>
                  <a:srgbClr val="7030A0"/>
                </a:solidFill>
              </a:rPr>
              <a:t>產品文章</a:t>
            </a:r>
          </a:p>
        </p:txBody>
      </p:sp>
    </p:spTree>
    <p:extLst>
      <p:ext uri="{BB962C8B-B14F-4D97-AF65-F5344CB8AC3E}">
        <p14:creationId xmlns:p14="http://schemas.microsoft.com/office/powerpoint/2010/main" val="15207565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4"/>
            <a:ext cx="8495931" cy="453429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CN" altLang="en-US" sz="6000" dirty="0"/>
              <a:t>實作：</a:t>
            </a:r>
            <a:endParaRPr lang="en-US" altLang="zh-CN" sz="6000" dirty="0"/>
          </a:p>
          <a:p>
            <a:endParaRPr lang="en-US" altLang="zh-CN" sz="6000" dirty="0"/>
          </a:p>
          <a:p>
            <a:r>
              <a:rPr lang="en-US" altLang="zh-CN" sz="6000" dirty="0"/>
              <a:t>【</a:t>
            </a:r>
            <a:r>
              <a:rPr lang="zh-CN" altLang="en-US" sz="6000" dirty="0"/>
              <a:t>優化圖片</a:t>
            </a:r>
            <a:r>
              <a:rPr lang="en-US" altLang="zh-CN" sz="6000" dirty="0"/>
              <a:t>】</a:t>
            </a:r>
            <a:r>
              <a:rPr lang="zh-CN" altLang="en-US" sz="6000" dirty="0"/>
              <a:t>把網頁圖片加上</a:t>
            </a:r>
            <a:endParaRPr lang="en-US" altLang="zh-CN" sz="6000" dirty="0"/>
          </a:p>
          <a:p>
            <a:r>
              <a:rPr lang="en-US" altLang="zh-CN" sz="6000" dirty="0"/>
              <a:t>【</a:t>
            </a:r>
            <a:r>
              <a:rPr lang="en-US" altLang="zh-CN" sz="6000" dirty="0" err="1"/>
              <a:t>src</a:t>
            </a:r>
            <a:r>
              <a:rPr lang="en-US" altLang="zh-CN" sz="6000" dirty="0"/>
              <a:t>, alt, title</a:t>
            </a:r>
            <a:r>
              <a:rPr lang="zh-CN" altLang="en-US" sz="6000" dirty="0"/>
              <a:t>的文字說明</a:t>
            </a:r>
            <a:r>
              <a:rPr lang="en-US" altLang="zh-CN" sz="6000" dirty="0"/>
              <a:t>】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5347281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844B86-05F8-463B-8F32-069179AA3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800" dirty="0">
                <a:solidFill>
                  <a:srgbClr val="7030A0"/>
                </a:solidFill>
              </a:rPr>
              <a:t> 4.</a:t>
            </a:r>
            <a:r>
              <a:rPr lang="zh-TW" altLang="en-US" sz="4800" dirty="0">
                <a:solidFill>
                  <a:srgbClr val="7030A0"/>
                </a:solidFill>
              </a:rPr>
              <a:t>優化圖片：</a:t>
            </a:r>
            <a:endParaRPr lang="en-US" altLang="zh-TW" sz="4800" dirty="0">
              <a:solidFill>
                <a:srgbClr val="7030A0"/>
              </a:solidFill>
            </a:endParaRPr>
          </a:p>
          <a:p>
            <a:pPr lvl="1"/>
            <a:r>
              <a:rPr lang="zh-TW" altLang="en-US" sz="3600" dirty="0"/>
              <a:t>確保圖片具有</a:t>
            </a:r>
            <a:r>
              <a:rPr lang="en-US" altLang="zh-CN" sz="3600" dirty="0"/>
              <a:t>【</a:t>
            </a:r>
            <a:r>
              <a:rPr lang="zh-TW" altLang="en-US" sz="3600" dirty="0">
                <a:solidFill>
                  <a:srgbClr val="C00000"/>
                </a:solidFill>
                <a:highlight>
                  <a:srgbClr val="FFFF00"/>
                </a:highlight>
              </a:rPr>
              <a:t>描述性的檔名</a:t>
            </a:r>
            <a:r>
              <a:rPr lang="en-US" altLang="zh-CN" sz="3600" dirty="0"/>
              <a:t>】</a:t>
            </a:r>
            <a:r>
              <a:rPr lang="zh-TW" altLang="en-US" sz="3600" dirty="0"/>
              <a:t>和</a:t>
            </a:r>
            <a:r>
              <a:rPr lang="en-US" altLang="zh-CN" sz="3600" dirty="0"/>
              <a:t>【</a:t>
            </a:r>
            <a:r>
              <a:rPr lang="zh-TW" altLang="en-US" sz="3600" dirty="0"/>
              <a:t> </a:t>
            </a:r>
            <a:r>
              <a:rPr lang="en-US" altLang="zh-TW" sz="3600" dirty="0">
                <a:solidFill>
                  <a:srgbClr val="C00000"/>
                </a:solidFill>
                <a:highlight>
                  <a:srgbClr val="FFFF00"/>
                </a:highlight>
              </a:rPr>
              <a:t>alt </a:t>
            </a:r>
            <a:r>
              <a:rPr lang="zh-TW" altLang="en-US" sz="3600" dirty="0">
                <a:solidFill>
                  <a:srgbClr val="C00000"/>
                </a:solidFill>
                <a:highlight>
                  <a:srgbClr val="FFFF00"/>
                </a:highlight>
              </a:rPr>
              <a:t>標籤</a:t>
            </a:r>
            <a:r>
              <a:rPr lang="en-US" altLang="zh-CN" sz="3600" dirty="0"/>
              <a:t>】</a:t>
            </a:r>
            <a:endParaRPr lang="en-US" altLang="zh-TW" sz="3600" dirty="0"/>
          </a:p>
          <a:p>
            <a:pPr lvl="1"/>
            <a:r>
              <a:rPr lang="zh-TW" altLang="en-US" sz="3600" dirty="0"/>
              <a:t>這些</a:t>
            </a:r>
            <a:r>
              <a:rPr lang="zh-TW" altLang="en-US" sz="3600" dirty="0">
                <a:solidFill>
                  <a:srgbClr val="C00000"/>
                </a:solidFill>
                <a:highlight>
                  <a:srgbClr val="FFFF00"/>
                </a:highlight>
              </a:rPr>
              <a:t>標籤</a:t>
            </a:r>
            <a:r>
              <a:rPr lang="zh-TW" altLang="en-US" sz="3600" dirty="0">
                <a:solidFill>
                  <a:srgbClr val="C00000"/>
                </a:solidFill>
              </a:rPr>
              <a:t>中可以</a:t>
            </a:r>
            <a:r>
              <a:rPr lang="zh-TW" altLang="en-US" sz="3600" dirty="0">
                <a:solidFill>
                  <a:srgbClr val="C00000"/>
                </a:solidFill>
                <a:highlight>
                  <a:srgbClr val="FFFF00"/>
                </a:highlight>
              </a:rPr>
              <a:t>包含關鍵字</a:t>
            </a:r>
            <a:endParaRPr lang="en-US" altLang="zh-TW" sz="36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lvl="2"/>
            <a:r>
              <a:rPr lang="zh-TW" altLang="en-US" sz="3200" dirty="0">
                <a:solidFill>
                  <a:srgbClr val="C00000"/>
                </a:solidFill>
              </a:rPr>
              <a:t>幫助搜尋引擎理解圖片的內容，</a:t>
            </a:r>
            <a:endParaRPr lang="en-US" altLang="zh-TW" sz="3200" dirty="0">
              <a:solidFill>
                <a:srgbClr val="C00000"/>
              </a:solidFill>
            </a:endParaRPr>
          </a:p>
          <a:p>
            <a:pPr lvl="2"/>
            <a:r>
              <a:rPr lang="zh-TW" altLang="en-US" sz="3200" dirty="0">
                <a:solidFill>
                  <a:srgbClr val="C00000"/>
                </a:solidFill>
              </a:rPr>
              <a:t>同時提升圖片在 </a:t>
            </a:r>
            <a:r>
              <a:rPr lang="en-US" altLang="zh-TW" sz="3200" dirty="0">
                <a:solidFill>
                  <a:srgbClr val="C00000"/>
                </a:solidFill>
              </a:rPr>
              <a:t>Google </a:t>
            </a:r>
            <a:r>
              <a:rPr lang="zh-TW" altLang="en-US" sz="3200" dirty="0">
                <a:solidFill>
                  <a:srgbClr val="C00000"/>
                </a:solidFill>
              </a:rPr>
              <a:t>圖片搜尋中的可見性。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11DA0C-9739-4267-9F46-F33DB011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正確的 </a:t>
            </a:r>
            <a:r>
              <a:rPr lang="en-US" altLang="zh-TW" dirty="0"/>
              <a:t>SEO </a:t>
            </a:r>
            <a:r>
              <a:rPr lang="zh-CN" altLang="en-US" dirty="0"/>
              <a:t>網頁實作步驟</a:t>
            </a:r>
            <a:r>
              <a:rPr lang="en-US" altLang="zh-CN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171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C75A287-7E6D-4C3A-844C-70BEB28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5400" dirty="0">
                <a:solidFill>
                  <a:srgbClr val="7030A0"/>
                </a:solidFill>
                <a:sym typeface="Wingdings" panose="05000000000000000000" pitchFamily="2" charset="2"/>
              </a:rPr>
              <a:t>自然流量</a:t>
            </a:r>
            <a:r>
              <a:rPr lang="en-US" altLang="zh-TW" sz="5400" dirty="0">
                <a:sym typeface="Wingdings" panose="05000000000000000000" pitchFamily="2" charset="2"/>
              </a:rPr>
              <a:t> </a:t>
            </a:r>
            <a:r>
              <a:rPr lang="zh-CN" altLang="en-US" sz="5400" dirty="0">
                <a:sym typeface="Wingdings" panose="05000000000000000000" pitchFamily="2" charset="2"/>
              </a:rPr>
              <a:t>就是</a:t>
            </a:r>
            <a:r>
              <a:rPr lang="zh-CN" altLang="en-US" sz="5400" dirty="0">
                <a:solidFill>
                  <a:srgbClr val="7030A0"/>
                </a:solidFill>
                <a:sym typeface="Wingdings" panose="05000000000000000000" pitchFamily="2" charset="2"/>
              </a:rPr>
              <a:t>免費流量</a:t>
            </a:r>
            <a:endParaRPr lang="en-US" altLang="zh-CN" sz="5400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4800" dirty="0">
                <a:sym typeface="Wingdings" panose="05000000000000000000" pitchFamily="2" charset="2"/>
              </a:rPr>
              <a:t>不用花錢廣告，就可以達到引流客群，</a:t>
            </a:r>
            <a:endParaRPr lang="en-US" altLang="zh-CN" sz="4800" dirty="0">
              <a:sym typeface="Wingdings" panose="05000000000000000000" pitchFamily="2" charset="2"/>
            </a:endParaRPr>
          </a:p>
          <a:p>
            <a:pPr lvl="1"/>
            <a:r>
              <a:rPr lang="zh-CN" altLang="en-US" sz="4800" dirty="0">
                <a:sym typeface="Wingdings" panose="05000000000000000000" pitchFamily="2" charset="2"/>
              </a:rPr>
              <a:t>這是每個公司 要花點時間去研究的</a:t>
            </a:r>
            <a:endParaRPr lang="en-US" altLang="zh-CN" sz="4800" dirty="0">
              <a:sym typeface="Wingdings" panose="05000000000000000000" pitchFamily="2" charset="2"/>
            </a:endParaRPr>
          </a:p>
          <a:p>
            <a:endParaRPr lang="en-US" altLang="zh-TW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886724C-D7BB-4032-82C0-6F094770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自然流量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95935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B93333-C7C9-407C-AFD9-2947885F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網頁有張礦泉水圖片</a:t>
            </a:r>
            <a:r>
              <a:rPr lang="en-US" altLang="zh-CN" dirty="0">
                <a:solidFill>
                  <a:srgbClr val="7030A0"/>
                </a:solidFill>
              </a:rPr>
              <a:t>a1.png</a:t>
            </a:r>
          </a:p>
          <a:p>
            <a:r>
              <a:rPr lang="zh-CN" altLang="en-US" dirty="0"/>
              <a:t>優化圖片以符合</a:t>
            </a:r>
            <a:r>
              <a:rPr lang="en-US" altLang="zh-CN" dirty="0"/>
              <a:t>SEO</a:t>
            </a:r>
            <a:r>
              <a:rPr lang="zh-CN" altLang="en-US" dirty="0"/>
              <a:t>的語法：</a:t>
            </a:r>
            <a:endParaRPr lang="en-US" altLang="zh-CN" dirty="0"/>
          </a:p>
          <a:p>
            <a:pPr lvl="1"/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/>
              <a:t>src</a:t>
            </a:r>
            <a:r>
              <a:rPr lang="en-US" altLang="zh-TW" dirty="0"/>
              <a:t>="</a:t>
            </a:r>
            <a:r>
              <a:rPr lang="en-US" altLang="zh-TW" dirty="0">
                <a:solidFill>
                  <a:srgbClr val="7030A0"/>
                </a:solidFill>
              </a:rPr>
              <a:t>a1-</a:t>
            </a:r>
            <a:r>
              <a:rPr lang="zh-TW" altLang="en-US" dirty="0">
                <a:solidFill>
                  <a:srgbClr val="7030A0"/>
                </a:solidFill>
              </a:rPr>
              <a:t>環保礦泉水</a:t>
            </a:r>
            <a:r>
              <a:rPr lang="en-US" altLang="zh-TW" dirty="0">
                <a:solidFill>
                  <a:srgbClr val="7030A0"/>
                </a:solidFill>
              </a:rPr>
              <a:t>-</a:t>
            </a:r>
            <a:r>
              <a:rPr lang="zh-TW" altLang="en-US" dirty="0">
                <a:solidFill>
                  <a:srgbClr val="7030A0"/>
                </a:solidFill>
              </a:rPr>
              <a:t>雪山</a:t>
            </a:r>
            <a:r>
              <a:rPr lang="en-US" altLang="zh-TW" dirty="0">
                <a:solidFill>
                  <a:srgbClr val="7030A0"/>
                </a:solidFill>
              </a:rPr>
              <a:t>.</a:t>
            </a:r>
            <a:r>
              <a:rPr lang="en-US" altLang="zh-TW" dirty="0" err="1">
                <a:solidFill>
                  <a:srgbClr val="7030A0"/>
                </a:solidFill>
              </a:rPr>
              <a:t>png</a:t>
            </a:r>
            <a:r>
              <a:rPr lang="en-US" altLang="zh-TW" dirty="0"/>
              <a:t>" </a:t>
            </a:r>
            <a:br>
              <a:rPr lang="en-US" altLang="zh-TW" dirty="0"/>
            </a:br>
            <a:r>
              <a:rPr lang="en-US" altLang="zh-TW" dirty="0"/>
              <a:t>alt="</a:t>
            </a:r>
            <a:r>
              <a:rPr lang="zh-TW" altLang="en-US" dirty="0">
                <a:solidFill>
                  <a:srgbClr val="C00000"/>
                </a:solidFill>
              </a:rPr>
              <a:t>來自雪山的環保礦泉水</a:t>
            </a:r>
            <a:r>
              <a:rPr lang="en-US" altLang="zh-TW" dirty="0"/>
              <a:t>" </a:t>
            </a:r>
            <a:br>
              <a:rPr lang="en-US" altLang="zh-TW" dirty="0"/>
            </a:br>
            <a:r>
              <a:rPr lang="en-US" altLang="zh-TW" dirty="0"/>
              <a:t>title="</a:t>
            </a:r>
            <a:r>
              <a:rPr lang="zh-TW" altLang="en-US" dirty="0">
                <a:solidFill>
                  <a:srgbClr val="C00000"/>
                </a:solidFill>
              </a:rPr>
              <a:t>來自雪山的環保礦泉水</a:t>
            </a:r>
            <a:r>
              <a:rPr lang="en-US" altLang="zh-TW" dirty="0"/>
              <a:t>" /&gt;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8795B5C-E4C1-4C9B-8E77-69AB0445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400" dirty="0"/>
              <a:t>把</a:t>
            </a:r>
            <a:r>
              <a:rPr lang="en-US" altLang="zh-CN" sz="4400" dirty="0"/>
              <a:t>a1.png</a:t>
            </a:r>
            <a:r>
              <a:rPr lang="zh-CN" altLang="en-US" sz="4400" dirty="0"/>
              <a:t>優化符合</a:t>
            </a:r>
            <a:r>
              <a:rPr lang="en-US" altLang="zh-CN" sz="4400" dirty="0"/>
              <a:t>SEO</a:t>
            </a:r>
            <a:endParaRPr lang="zh-TW" altLang="en-US" sz="4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EFCE4D-C499-40C5-B610-1617A7DA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72" y="0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824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B93333-C7C9-407C-AFD9-2947885F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1"/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7030A0"/>
                </a:solidFill>
                <a:highlight>
                  <a:srgbClr val="FFFF00"/>
                </a:highlight>
              </a:rPr>
              <a:t>src</a:t>
            </a:r>
            <a:r>
              <a:rPr lang="en-US" altLang="zh-TW" dirty="0"/>
              <a:t>="</a:t>
            </a:r>
            <a:r>
              <a:rPr lang="en-US" altLang="zh-TW" dirty="0">
                <a:solidFill>
                  <a:srgbClr val="7030A0"/>
                </a:solidFill>
              </a:rPr>
              <a:t>a1-</a:t>
            </a:r>
            <a:r>
              <a:rPr lang="zh-TW" altLang="en-US" dirty="0">
                <a:solidFill>
                  <a:srgbClr val="7030A0"/>
                </a:solidFill>
              </a:rPr>
              <a:t>環保礦泉水</a:t>
            </a:r>
            <a:r>
              <a:rPr lang="en-US" altLang="zh-TW" dirty="0">
                <a:solidFill>
                  <a:srgbClr val="7030A0"/>
                </a:solidFill>
              </a:rPr>
              <a:t>-</a:t>
            </a:r>
            <a:r>
              <a:rPr lang="zh-TW" altLang="en-US" dirty="0">
                <a:solidFill>
                  <a:srgbClr val="7030A0"/>
                </a:solidFill>
              </a:rPr>
              <a:t>雪山</a:t>
            </a:r>
            <a:r>
              <a:rPr lang="en-US" altLang="zh-TW" dirty="0">
                <a:solidFill>
                  <a:srgbClr val="7030A0"/>
                </a:solidFill>
              </a:rPr>
              <a:t>.</a:t>
            </a:r>
            <a:r>
              <a:rPr lang="en-US" altLang="zh-TW" dirty="0" err="1">
                <a:solidFill>
                  <a:srgbClr val="7030A0"/>
                </a:solidFill>
              </a:rPr>
              <a:t>png</a:t>
            </a:r>
            <a:r>
              <a:rPr lang="en-US" altLang="zh-TW" dirty="0"/>
              <a:t>" </a:t>
            </a:r>
            <a:br>
              <a:rPr lang="en-US" altLang="zh-TW" dirty="0"/>
            </a:br>
            <a:r>
              <a:rPr lang="en-US" altLang="zh-TW" dirty="0">
                <a:solidFill>
                  <a:srgbClr val="7030A0"/>
                </a:solidFill>
                <a:highlight>
                  <a:srgbClr val="FFFF00"/>
                </a:highlight>
              </a:rPr>
              <a:t>alt</a:t>
            </a:r>
            <a:r>
              <a:rPr lang="en-US" altLang="zh-TW" dirty="0"/>
              <a:t>="</a:t>
            </a:r>
            <a:r>
              <a:rPr lang="zh-TW" altLang="en-US" dirty="0">
                <a:solidFill>
                  <a:srgbClr val="C00000"/>
                </a:solidFill>
              </a:rPr>
              <a:t>來自雪山的環保礦泉水</a:t>
            </a:r>
            <a:r>
              <a:rPr lang="en-US" altLang="zh-TW" dirty="0"/>
              <a:t>" </a:t>
            </a:r>
            <a:br>
              <a:rPr lang="en-US" altLang="zh-TW" dirty="0"/>
            </a:br>
            <a:r>
              <a:rPr lang="en-US" altLang="zh-TW" dirty="0"/>
              <a:t>title="</a:t>
            </a:r>
            <a:r>
              <a:rPr lang="zh-TW" altLang="en-US" dirty="0">
                <a:solidFill>
                  <a:srgbClr val="C00000"/>
                </a:solidFill>
              </a:rPr>
              <a:t>來自雪山的環保礦泉水</a:t>
            </a:r>
            <a:r>
              <a:rPr lang="en-US" altLang="zh-TW" dirty="0"/>
              <a:t>" /&gt;</a:t>
            </a:r>
          </a:p>
          <a:p>
            <a:r>
              <a:rPr lang="en-US" altLang="zh-CN" dirty="0" err="1">
                <a:solidFill>
                  <a:srgbClr val="7030A0"/>
                </a:solidFill>
                <a:highlight>
                  <a:srgbClr val="FFFF00"/>
                </a:highlight>
              </a:rPr>
              <a:t>src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/>
              <a:t>優化</a:t>
            </a:r>
            <a:r>
              <a:rPr lang="zh-TW" altLang="en-US" dirty="0"/>
              <a:t>檔名</a:t>
            </a:r>
            <a:r>
              <a:rPr lang="en-US" altLang="zh-TW" dirty="0"/>
              <a:t>(</a:t>
            </a:r>
            <a:r>
              <a:rPr lang="zh-CN" altLang="en-US" dirty="0"/>
              <a:t>英文更好</a:t>
            </a:r>
            <a:r>
              <a:rPr lang="en-US" altLang="zh-TW" dirty="0"/>
              <a:t>)</a:t>
            </a:r>
            <a:r>
              <a:rPr lang="zh-CN" altLang="en-US" dirty="0"/>
              <a:t>能夠</a:t>
            </a:r>
            <a:r>
              <a:rPr lang="zh-TW" altLang="en-US" dirty="0"/>
              <a:t>更符合中文</a:t>
            </a:r>
            <a:r>
              <a:rPr lang="en-US" altLang="zh-TW" dirty="0"/>
              <a:t>SEO</a:t>
            </a:r>
            <a:r>
              <a:rPr lang="zh-TW" altLang="en-US" dirty="0"/>
              <a:t>的要求，有助於搜尋引擎理解圖片的內容</a:t>
            </a:r>
            <a:endParaRPr lang="en-US" altLang="zh-TW" dirty="0"/>
          </a:p>
          <a:p>
            <a:r>
              <a:rPr lang="en-US" altLang="zh-TW" dirty="0">
                <a:solidFill>
                  <a:srgbClr val="7030A0"/>
                </a:solidFill>
                <a:highlight>
                  <a:srgbClr val="FFFF00"/>
                </a:highlight>
              </a:rPr>
              <a:t>alt</a:t>
            </a:r>
            <a:r>
              <a:rPr lang="zh-TW" altLang="en-US" dirty="0"/>
              <a:t>（</a:t>
            </a:r>
            <a:r>
              <a:rPr lang="en-US" altLang="zh-TW" dirty="0"/>
              <a:t> Alternative</a:t>
            </a:r>
            <a:r>
              <a:rPr lang="zh-TW" altLang="en-US" dirty="0"/>
              <a:t>替代文字）</a:t>
            </a:r>
            <a:endParaRPr lang="en-US" altLang="zh-TW" dirty="0"/>
          </a:p>
          <a:p>
            <a:pPr lvl="1"/>
            <a:r>
              <a:rPr lang="zh-CN" altLang="en-US" dirty="0"/>
              <a:t>功能：</a:t>
            </a:r>
            <a:r>
              <a:rPr lang="zh-TW" altLang="en-US" dirty="0"/>
              <a:t>圖片的替代文字（</a:t>
            </a:r>
            <a:r>
              <a:rPr lang="en-US" altLang="zh-TW" dirty="0"/>
              <a:t> Text</a:t>
            </a:r>
            <a:r>
              <a:rPr lang="zh-TW" altLang="en-US" dirty="0"/>
              <a:t>）</a:t>
            </a:r>
            <a:endParaRPr lang="en-US" altLang="zh-TW" dirty="0"/>
          </a:p>
          <a:p>
            <a:pPr lvl="2"/>
            <a:r>
              <a:rPr lang="zh-TW" altLang="en-US" sz="3000" dirty="0">
                <a:solidFill>
                  <a:srgbClr val="C00000"/>
                </a:solidFill>
              </a:rPr>
              <a:t>當圖片無法顯示</a:t>
            </a:r>
            <a:r>
              <a:rPr lang="en-US" altLang="zh-TW" sz="3000" dirty="0">
                <a:solidFill>
                  <a:srgbClr val="C00000"/>
                </a:solidFill>
              </a:rPr>
              <a:t>(</a:t>
            </a:r>
            <a:r>
              <a:rPr lang="zh-CN" altLang="en-US" sz="3000" dirty="0">
                <a:solidFill>
                  <a:srgbClr val="C00000"/>
                </a:solidFill>
              </a:rPr>
              <a:t>網路問題，或圖片不見</a:t>
            </a:r>
            <a:r>
              <a:rPr lang="en-US" altLang="zh-TW" sz="3000" dirty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zh-TW" altLang="en-US" sz="3000" dirty="0">
                <a:solidFill>
                  <a:srgbClr val="C00000"/>
                </a:solidFill>
              </a:rPr>
              <a:t>或在</a:t>
            </a:r>
            <a:r>
              <a:rPr lang="zh-CN" altLang="en-US" sz="3000" dirty="0">
                <a:solidFill>
                  <a:srgbClr val="C00000"/>
                </a:solidFill>
              </a:rPr>
              <a:t>視障者</a:t>
            </a:r>
            <a:r>
              <a:rPr lang="zh-TW" altLang="en-US" sz="3000" dirty="0">
                <a:solidFill>
                  <a:srgbClr val="C00000"/>
                </a:solidFill>
              </a:rPr>
              <a:t>用螢幕閱讀器</a:t>
            </a:r>
            <a:r>
              <a:rPr lang="zh-CN" altLang="en-US" sz="3000" dirty="0">
                <a:solidFill>
                  <a:srgbClr val="C00000"/>
                </a:solidFill>
              </a:rPr>
              <a:t>時</a:t>
            </a:r>
            <a:endParaRPr lang="en-US" altLang="zh-CN" sz="3000" dirty="0">
              <a:solidFill>
                <a:srgbClr val="C00000"/>
              </a:solidFill>
            </a:endParaRPr>
          </a:p>
          <a:p>
            <a:pPr lvl="1"/>
            <a:r>
              <a:rPr lang="en-US" altLang="zh-TW" dirty="0"/>
              <a:t>alt </a:t>
            </a:r>
            <a:r>
              <a:rPr lang="zh-TW" altLang="en-US" dirty="0"/>
              <a:t>屬性所提供的文字將會顯示或讀出</a:t>
            </a:r>
            <a:endParaRPr lang="en-US" altLang="zh-TW" dirty="0"/>
          </a:p>
          <a:p>
            <a:pPr lvl="1"/>
            <a:r>
              <a:rPr lang="zh-CN" altLang="en-US" dirty="0"/>
              <a:t>有助於</a:t>
            </a:r>
            <a:r>
              <a:rPr lang="zh-TW" altLang="en-US" dirty="0"/>
              <a:t>無障礙設計的輔助</a:t>
            </a:r>
            <a:r>
              <a:rPr lang="zh-CN" altLang="en-US" dirty="0"/>
              <a:t>，</a:t>
            </a:r>
            <a:r>
              <a:rPr lang="zh-TW" altLang="en-US" dirty="0"/>
              <a:t>增強使用者體驗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8795B5C-E4C1-4C9B-8E77-69AB0445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400" dirty="0"/>
              <a:t>把</a:t>
            </a:r>
            <a:r>
              <a:rPr lang="en-US" altLang="zh-CN" sz="4400" dirty="0"/>
              <a:t>a1.png</a:t>
            </a:r>
            <a:r>
              <a:rPr lang="zh-CN" altLang="en-US" sz="4400" dirty="0"/>
              <a:t>優化符合</a:t>
            </a:r>
            <a:r>
              <a:rPr lang="en-US" altLang="zh-CN" sz="4400" dirty="0"/>
              <a:t>SEO</a:t>
            </a:r>
            <a:endParaRPr lang="zh-TW" altLang="en-US" sz="4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EFCE4D-C499-40C5-B610-1617A7DA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72" y="0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929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B93333-C7C9-407C-AFD9-2947885F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7030A0"/>
                </a:solidFill>
                <a:highlight>
                  <a:srgbClr val="FFFF00"/>
                </a:highlight>
              </a:rPr>
              <a:t>src</a:t>
            </a:r>
            <a:r>
              <a:rPr lang="en-US" altLang="zh-TW" dirty="0"/>
              <a:t>="</a:t>
            </a:r>
            <a:r>
              <a:rPr lang="en-US" altLang="zh-TW" dirty="0">
                <a:solidFill>
                  <a:srgbClr val="7030A0"/>
                </a:solidFill>
              </a:rPr>
              <a:t>a1-</a:t>
            </a:r>
            <a:r>
              <a:rPr lang="zh-TW" altLang="en-US" dirty="0">
                <a:solidFill>
                  <a:srgbClr val="7030A0"/>
                </a:solidFill>
              </a:rPr>
              <a:t>環保礦泉水</a:t>
            </a:r>
            <a:r>
              <a:rPr lang="en-US" altLang="zh-TW" dirty="0">
                <a:solidFill>
                  <a:srgbClr val="7030A0"/>
                </a:solidFill>
              </a:rPr>
              <a:t>-</a:t>
            </a:r>
            <a:r>
              <a:rPr lang="zh-TW" altLang="en-US" dirty="0">
                <a:solidFill>
                  <a:srgbClr val="7030A0"/>
                </a:solidFill>
              </a:rPr>
              <a:t>雪山</a:t>
            </a:r>
            <a:r>
              <a:rPr lang="en-US" altLang="zh-TW" dirty="0">
                <a:solidFill>
                  <a:srgbClr val="7030A0"/>
                </a:solidFill>
              </a:rPr>
              <a:t>.</a:t>
            </a:r>
            <a:r>
              <a:rPr lang="en-US" altLang="zh-TW" dirty="0" err="1">
                <a:solidFill>
                  <a:srgbClr val="7030A0"/>
                </a:solidFill>
              </a:rPr>
              <a:t>png</a:t>
            </a:r>
            <a:r>
              <a:rPr lang="en-US" altLang="zh-TW" dirty="0"/>
              <a:t>" </a:t>
            </a:r>
            <a:br>
              <a:rPr lang="en-US" altLang="zh-TW" dirty="0"/>
            </a:br>
            <a:r>
              <a:rPr lang="en-US" altLang="zh-TW" dirty="0">
                <a:solidFill>
                  <a:srgbClr val="7030A0"/>
                </a:solidFill>
                <a:highlight>
                  <a:srgbClr val="FFFF00"/>
                </a:highlight>
              </a:rPr>
              <a:t>alt</a:t>
            </a:r>
            <a:r>
              <a:rPr lang="en-US" altLang="zh-TW" dirty="0"/>
              <a:t>="</a:t>
            </a:r>
            <a:r>
              <a:rPr lang="zh-TW" altLang="en-US" dirty="0">
                <a:solidFill>
                  <a:srgbClr val="C00000"/>
                </a:solidFill>
              </a:rPr>
              <a:t>來自雪山的環保礦泉水</a:t>
            </a:r>
            <a:r>
              <a:rPr lang="en-US" altLang="zh-TW" dirty="0"/>
              <a:t>" </a:t>
            </a:r>
            <a:br>
              <a:rPr lang="en-US" altLang="zh-TW" dirty="0"/>
            </a:br>
            <a:r>
              <a:rPr lang="en-US" altLang="zh-TW" dirty="0">
                <a:solidFill>
                  <a:srgbClr val="7030A0"/>
                </a:solidFill>
                <a:highlight>
                  <a:srgbClr val="FFFF00"/>
                </a:highlight>
              </a:rPr>
              <a:t>title</a:t>
            </a:r>
            <a:r>
              <a:rPr lang="en-US" altLang="zh-TW" dirty="0"/>
              <a:t>="</a:t>
            </a:r>
            <a:r>
              <a:rPr lang="zh-TW" altLang="en-US" dirty="0">
                <a:solidFill>
                  <a:srgbClr val="C00000"/>
                </a:solidFill>
              </a:rPr>
              <a:t>來自雪山的環保礦泉水</a:t>
            </a:r>
            <a:r>
              <a:rPr lang="en-US" altLang="zh-TW" dirty="0"/>
              <a:t>" /&gt;</a:t>
            </a:r>
          </a:p>
          <a:p>
            <a:r>
              <a:rPr lang="en-US" altLang="zh-CN" sz="4400" dirty="0">
                <a:solidFill>
                  <a:srgbClr val="7030A0"/>
                </a:solidFill>
                <a:highlight>
                  <a:srgbClr val="FFFF00"/>
                </a:highlight>
              </a:rPr>
              <a:t>title</a:t>
            </a:r>
            <a:endParaRPr lang="en-US" altLang="zh-TW" sz="4400" dirty="0"/>
          </a:p>
          <a:p>
            <a:pPr lvl="1"/>
            <a:r>
              <a:rPr lang="zh-CN" altLang="en-US" sz="3200" dirty="0"/>
              <a:t>功能：</a:t>
            </a:r>
            <a:r>
              <a:rPr lang="zh-TW" altLang="en-US" sz="3200" dirty="0"/>
              <a:t>當使用者</a:t>
            </a:r>
            <a:r>
              <a:rPr lang="zh-TW" altLang="en-US" sz="3200" dirty="0">
                <a:solidFill>
                  <a:srgbClr val="C00000"/>
                </a:solidFill>
              </a:rPr>
              <a:t>將</a:t>
            </a:r>
            <a:r>
              <a:rPr lang="zh-TW" altLang="en-US" sz="3200" dirty="0">
                <a:solidFill>
                  <a:srgbClr val="C00000"/>
                </a:solidFill>
                <a:highlight>
                  <a:srgbClr val="FFFF00"/>
                </a:highlight>
              </a:rPr>
              <a:t>滑鼠懸停</a:t>
            </a:r>
            <a:r>
              <a:rPr lang="zh-TW" altLang="en-US" sz="3200" dirty="0">
                <a:solidFill>
                  <a:srgbClr val="C00000"/>
                </a:solidFill>
              </a:rPr>
              <a:t>在圖片上時</a:t>
            </a:r>
            <a:r>
              <a:rPr lang="zh-CN" altLang="en-US" sz="3200" dirty="0"/>
              <a:t>，</a:t>
            </a:r>
            <a:r>
              <a:rPr lang="zh-TW" altLang="en-US" sz="3200" dirty="0">
                <a:solidFill>
                  <a:srgbClr val="C00000"/>
                </a:solidFill>
              </a:rPr>
              <a:t>會顯示</a:t>
            </a:r>
            <a:r>
              <a:rPr lang="zh-TW" altLang="en-US" sz="3200" dirty="0"/>
              <a:t>「來自雪山的環保礦泉水」，</a:t>
            </a:r>
            <a:endParaRPr lang="en-US" altLang="zh-TW" sz="3200" dirty="0"/>
          </a:p>
          <a:p>
            <a:pPr lvl="1"/>
            <a:r>
              <a:rPr lang="zh-TW" altLang="en-US" sz="3200" dirty="0"/>
              <a:t>這有助於提升使用者體驗。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8795B5C-E4C1-4C9B-8E77-69AB0445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400" dirty="0"/>
              <a:t>把</a:t>
            </a:r>
            <a:r>
              <a:rPr lang="en-US" altLang="zh-CN" sz="4400" dirty="0"/>
              <a:t>a1.png</a:t>
            </a:r>
            <a:r>
              <a:rPr lang="zh-CN" altLang="en-US" sz="4400" dirty="0"/>
              <a:t>優化符合</a:t>
            </a:r>
            <a:r>
              <a:rPr lang="en-US" altLang="zh-CN" sz="4400" dirty="0"/>
              <a:t>SEO</a:t>
            </a:r>
            <a:endParaRPr lang="zh-TW" altLang="en-US" sz="4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EFCE4D-C499-40C5-B610-1617A7DA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72" y="0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10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5400" dirty="0"/>
              <a:t>商務網站的</a:t>
            </a:r>
            <a:r>
              <a:rPr lang="en-US" altLang="zh-CN" sz="5400" dirty="0"/>
              <a:t>【SEO</a:t>
            </a:r>
            <a:r>
              <a:rPr lang="zh-CN" altLang="en-US" sz="5400" dirty="0"/>
              <a:t>關鍵字</a:t>
            </a:r>
            <a:r>
              <a:rPr lang="en-US" altLang="zh-CN" sz="5400" dirty="0"/>
              <a:t>】</a:t>
            </a:r>
            <a:r>
              <a:rPr lang="zh-CN" altLang="en-US" sz="5400" dirty="0"/>
              <a:t>是要自己做，</a:t>
            </a:r>
            <a:endParaRPr lang="en-US" altLang="zh-CN" sz="5400" dirty="0"/>
          </a:p>
          <a:p>
            <a:r>
              <a:rPr lang="zh-CN" altLang="en-US" sz="5400" dirty="0"/>
              <a:t>還是請行銷公司做？</a:t>
            </a:r>
            <a:endParaRPr lang="en-US" altLang="zh-TW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14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BF72600-A695-490B-9B3A-06B7350AF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：若是懂原理，可以自己做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sz="3600" dirty="0"/>
              <a:t>公司自己做，可以定期修正，不斷優化</a:t>
            </a:r>
            <a:endParaRPr lang="en-US" altLang="zh-CN" sz="3600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：不懂則外包給行銷公司做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sz="3600" dirty="0"/>
              <a:t>價格不便宜</a:t>
            </a:r>
            <a:endParaRPr lang="en-US" altLang="zh-CN" sz="3600" dirty="0"/>
          </a:p>
          <a:p>
            <a:pPr lvl="1"/>
            <a:r>
              <a:rPr lang="zh-CN" altLang="en-US" sz="3600" dirty="0"/>
              <a:t>無法不斷修正</a:t>
            </a:r>
            <a:endParaRPr lang="zh-TW" altLang="en-US" sz="36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6C9C27-9A19-4A7F-A926-A1095C15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商務網站的</a:t>
            </a:r>
            <a:r>
              <a:rPr lang="en-US" altLang="zh-CN" sz="4800" dirty="0"/>
              <a:t>【SEO</a:t>
            </a:r>
            <a:r>
              <a:rPr lang="zh-CN" altLang="en-US" sz="4800" dirty="0"/>
              <a:t>關鍵字</a:t>
            </a:r>
            <a:r>
              <a:rPr lang="en-US" altLang="zh-CN" sz="4800" dirty="0"/>
              <a:t>】</a:t>
            </a:r>
            <a:r>
              <a:rPr lang="zh-CN" altLang="en-US" sz="4800" dirty="0"/>
              <a:t>是要自己做，還是請行銷公司做？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0741411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4-粗體大字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21873A"/>
      </a:hlink>
      <a:folHlink>
        <a:srgbClr val="717E00"/>
      </a:folHlink>
    </a:clrScheme>
    <a:fontScheme name="School Presentation">
      <a:majorFont>
        <a:latin typeface="Bookman Old Style"/>
        <a:ea typeface=""/>
        <a:cs typeface=""/>
      </a:majorFont>
      <a:minorFont>
        <a:latin typeface="Segoe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4-粗體大字" id="{FAB37755-8BFD-40C9-964E-A3E00EB2AC0B}" vid="{1590615A-8909-46AD-9BAB-84E7CBD626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佈景主題4-粗體大字</Template>
  <TotalTime>3484</TotalTime>
  <Words>5070</Words>
  <Application>Microsoft Office PowerPoint</Application>
  <PresentationFormat>如螢幕大小 (4:3)</PresentationFormat>
  <Paragraphs>514</Paragraphs>
  <Slides>94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94</vt:i4>
      </vt:variant>
    </vt:vector>
  </HeadingPairs>
  <TitlesOfParts>
    <vt:vector size="100" baseType="lpstr">
      <vt:lpstr>Segoe Condensed</vt:lpstr>
      <vt:lpstr>微軟正黑體</vt:lpstr>
      <vt:lpstr>Arial</vt:lpstr>
      <vt:lpstr>Bookman Old Style</vt:lpstr>
      <vt:lpstr>Calibri</vt:lpstr>
      <vt:lpstr>佈景主題4-粗體大字</vt:lpstr>
      <vt:lpstr>陳擎文</vt:lpstr>
      <vt:lpstr>單元綱要</vt:lpstr>
      <vt:lpstr>1.SEO 的定義與重要性</vt:lpstr>
      <vt:lpstr>PowerPoint 簡報</vt:lpstr>
      <vt:lpstr>水平軸是排名位置，垂直軸是流量 排名越前面，流量越高</vt:lpstr>
      <vt:lpstr>在google搜尋排名第1 的流量高達27.6%</vt:lpstr>
      <vt:lpstr>自然排名與點擊率的關係</vt:lpstr>
      <vt:lpstr>PowerPoint 簡報</vt:lpstr>
      <vt:lpstr>自然流量</vt:lpstr>
      <vt:lpstr>PowerPoint 簡報</vt:lpstr>
      <vt:lpstr>SEM，搜尋引擎行銷有2種</vt:lpstr>
      <vt:lpstr>SEM，搜尋引擎行銷有2種</vt:lpstr>
      <vt:lpstr>PowerPoint 簡報</vt:lpstr>
      <vt:lpstr>PowerPoint 簡報</vt:lpstr>
      <vt:lpstr>Google引擎， 是怎麼計算排名與排序的？</vt:lpstr>
      <vt:lpstr>Google引擎， 是怎麼計算排名與排序的？</vt:lpstr>
      <vt:lpstr>Google引擎， 是怎麼計算排名與排序的？</vt:lpstr>
      <vt:lpstr>Google引擎， 是怎麼計算排名與排序的？</vt:lpstr>
      <vt:lpstr>Google引擎， 是怎麼計算排名與排序的？</vt:lpstr>
      <vt:lpstr>PowerPoint 簡報</vt:lpstr>
      <vt:lpstr>Google排名網站的重點</vt:lpstr>
      <vt:lpstr>PowerPoint 簡報</vt:lpstr>
      <vt:lpstr>PowerPoint 簡報</vt:lpstr>
      <vt:lpstr>你們公司(汽車鍍膜)的網頁可能包括以下的熱門關鍵字嗎？</vt:lpstr>
      <vt:lpstr>你們公司(汽車鍍膜)的網頁可能包括以下的熱門關鍵字嗎？</vt:lpstr>
      <vt:lpstr>為什麼仍然需要進行關鍵字研究？</vt:lpstr>
      <vt:lpstr>PowerPoint 簡報</vt:lpstr>
      <vt:lpstr>處理Google排名網站的4個重點</vt:lpstr>
      <vt:lpstr>PowerPoint 簡報</vt:lpstr>
      <vt:lpstr>本學期的 SEO 網頁實作步驟</vt:lpstr>
      <vt:lpstr>優化圖片</vt:lpstr>
      <vt:lpstr>正確的 SEO 網頁實作步驟</vt:lpstr>
      <vt:lpstr>正確的 SEO 網頁實作步驟</vt:lpstr>
      <vt:lpstr>PowerPoint 簡報</vt:lpstr>
      <vt:lpstr>2. SEO 的核心要素</vt:lpstr>
      <vt:lpstr>PowerPoint 簡報</vt:lpstr>
      <vt:lpstr>關鍵字有4種意圖型態</vt:lpstr>
      <vt:lpstr>PowerPoint 簡報</vt:lpstr>
      <vt:lpstr>哪一種的月搜尋量最多？</vt:lpstr>
      <vt:lpstr>哪一種的月搜尋量最少？</vt:lpstr>
      <vt:lpstr>4種意圖型態關鍵字的搜尋量分佈圖</vt:lpstr>
      <vt:lpstr>PowerPoint 簡報</vt:lpstr>
      <vt:lpstr>設定哪一種關鍵字，才能讓我的 【新手網頁】流量明顯上提？</vt:lpstr>
      <vt:lpstr>PowerPoint 簡報</vt:lpstr>
      <vt:lpstr>如何讓Google對你的【信用評級】短期內快速提高</vt:lpstr>
      <vt:lpstr>PowerPoint 簡報</vt:lpstr>
      <vt:lpstr>【新手網頁】的策略方法是： 步驟1：先由【長尾關鍵字】入手</vt:lpstr>
      <vt:lpstr>【新手網頁】的策略方法是： 步驟1：先由【長尾關鍵字】入手</vt:lpstr>
      <vt:lpstr>【新手網頁】的策略方法是： 步驟2：再做【肥肚關鍵字】</vt:lpstr>
      <vt:lpstr>【新手網頁】的策略方法是： 步驟3：長期再做【核心關鍵字】</vt:lpstr>
      <vt:lpstr>PowerPoint 簡報</vt:lpstr>
      <vt:lpstr>PowerPoint 簡報</vt:lpstr>
      <vt:lpstr>PowerPoint 簡報</vt:lpstr>
      <vt:lpstr>PowerPoint 簡報</vt:lpstr>
      <vt:lpstr>PowerPoint 簡報</vt:lpstr>
      <vt:lpstr>【SEO關鍵字】後要多久才能見到成效？</vt:lpstr>
      <vt:lpstr>PowerPoint 簡報</vt:lpstr>
      <vt:lpstr>文章可否放如很多的熱門關鍵字？</vt:lpstr>
      <vt:lpstr>PowerPoint 簡報</vt:lpstr>
      <vt:lpstr>取得【SEO關鍵字】2個免費方法</vt:lpstr>
      <vt:lpstr>PowerPoint 簡報</vt:lpstr>
      <vt:lpstr>使用Google ads 取得 【關鍵字清單】月搜尋量排行</vt:lpstr>
      <vt:lpstr>使用Google ads 取得 【關鍵字清單】月搜尋量排行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台北科技大學，統編：92021164 10608台北市大安區忠孝東路三段1號</vt:lpstr>
      <vt:lpstr>設定完成畫面</vt:lpstr>
      <vt:lpstr>使用Google ads 取得 【關鍵字清單】月搜尋量排行</vt:lpstr>
      <vt:lpstr>使用Google ads 取得 【關鍵字清單】月搜尋量排行</vt:lpstr>
      <vt:lpstr>查詢：汽車美容共有1410個關鍵字</vt:lpstr>
      <vt:lpstr>打開excel（CSV）</vt:lpstr>
      <vt:lpstr>打開excel（CSV）</vt:lpstr>
      <vt:lpstr>打開excel（CSV）</vt:lpstr>
      <vt:lpstr>複製搜尋量&gt;500的關鍵字到ChatGPT 4o</vt:lpstr>
      <vt:lpstr>步驟5. ChatGPT 4o挑出的20個長尾關鍵字</vt:lpstr>
      <vt:lpstr>步驟6.請ChatGPT 4o把這20個關鍵字，進入到你的網頁文章內</vt:lpstr>
      <vt:lpstr>PowerPoint 簡報</vt:lpstr>
      <vt:lpstr>步驟1.寫好礦泉水產品的文章(初稿)</vt:lpstr>
      <vt:lpstr>步驟2：到Google ads查詢礦泉水的月搜尋關鍵字</vt:lpstr>
      <vt:lpstr>步驟3：欄位篩選，複製搜尋量&gt;500，到ChatGPT</vt:lpstr>
      <vt:lpstr>步驟4：篩選後的20個長尾關鍵字：</vt:lpstr>
      <vt:lpstr>步驟5：請ChatGPT 4o 把長尾關鍵字清單加入產品文章</vt:lpstr>
      <vt:lpstr>步驟6：加入關鍵字後的產品文章</vt:lpstr>
      <vt:lpstr>PowerPoint 簡報</vt:lpstr>
      <vt:lpstr>正確的 SEO 網頁實作步驟4</vt:lpstr>
      <vt:lpstr>把a1.png優化符合SEO</vt:lpstr>
      <vt:lpstr>把a1.png優化符合SEO</vt:lpstr>
      <vt:lpstr>把a1.png優化符合SEO</vt:lpstr>
      <vt:lpstr>PowerPoint 簡報</vt:lpstr>
      <vt:lpstr>商務網站的【SEO關鍵字】是要自己做，還是請行銷公司做？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陳擎文</dc:title>
  <dc:subject/>
  <dc:creator/>
  <cp:keywords/>
  <dc:description>generated using python-pptx</dc:description>
  <cp:lastModifiedBy>tsu ccw</cp:lastModifiedBy>
  <cp:revision>98</cp:revision>
  <dcterms:created xsi:type="dcterms:W3CDTF">2013-01-27T09:14:16Z</dcterms:created>
  <dcterms:modified xsi:type="dcterms:W3CDTF">2024-08-30T19:40:29Z</dcterms:modified>
  <cp:category/>
</cp:coreProperties>
</file>